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4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41" r:id="rId12"/>
    <p:sldId id="342" r:id="rId13"/>
    <p:sldId id="343" r:id="rId14"/>
    <p:sldId id="344" r:id="rId15"/>
    <p:sldId id="345" r:id="rId16"/>
    <p:sldId id="352" r:id="rId17"/>
    <p:sldId id="353" r:id="rId18"/>
    <p:sldId id="355" r:id="rId19"/>
    <p:sldId id="354" r:id="rId20"/>
    <p:sldId id="347" r:id="rId21"/>
    <p:sldId id="351" r:id="rId22"/>
    <p:sldId id="346" r:id="rId23"/>
    <p:sldId id="348" r:id="rId24"/>
    <p:sldId id="349" r:id="rId25"/>
    <p:sldId id="350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2" y="-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B584C-2474-4C6C-855D-8EE6874DCB0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0677C-AE92-40B9-A985-3BC48CA75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34958" y="1400004"/>
            <a:ext cx="2491263" cy="1500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75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0114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BFE9B-2658-414D-A824-7DA0921E7657}" type="datetime1">
              <a:rPr lang="en-US" smtClean="0"/>
              <a:pPr/>
              <a:t>4/8/2022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.otruda.ru/npd-doc?npmid=99&amp;npid=72709279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1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1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0" y="3518065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298" y="126888"/>
            <a:ext cx="659877" cy="621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1AA2BAC-D318-4834-B459-1D113FF97F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7084" y="126888"/>
            <a:ext cx="2437969" cy="621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7580212-C5FB-409C-9EC8-BCF911B272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5703" y="126888"/>
            <a:ext cx="828000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700" y="85050"/>
            <a:ext cx="936000" cy="702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BFA84F1-FBEA-4B96-BD80-BBBE2DD1E5B8}"/>
              </a:ext>
            </a:extLst>
          </p:cNvPr>
          <p:cNvSpPr/>
          <p:nvPr/>
        </p:nvSpPr>
        <p:spPr>
          <a:xfrm>
            <a:off x="863700" y="747888"/>
            <a:ext cx="7540166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Изменения в законодательстве по охране труда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A663C142-AC8C-48DD-B4FC-F436047AD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03" y="3204281"/>
            <a:ext cx="84963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Андина</a:t>
            </a:r>
            <a:r>
              <a:rPr lang="ru-RU" alt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 Ирина Васильевна – начальник отдела –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главный технический инспектор труда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72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2E68163-07F2-412D-84DE-AFF931193B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5697" y="179873"/>
            <a:ext cx="6040511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40"/>
              </a:lnSpc>
              <a:spcBef>
                <a:spcPts val="100"/>
              </a:spcBef>
            </a:pPr>
            <a:r>
              <a:rPr lang="ru-RU" sz="3600" spc="-320" dirty="0">
                <a:solidFill>
                  <a:srgbClr val="4F6228"/>
                </a:solidFill>
                <a:latin typeface="+mn-lt"/>
              </a:rPr>
              <a:t>с</a:t>
            </a:r>
            <a:r>
              <a:rPr lang="ru-RU" sz="3600" spc="-285" dirty="0">
                <a:solidFill>
                  <a:srgbClr val="4F6228"/>
                </a:solidFill>
                <a:latin typeface="+mn-lt"/>
              </a:rPr>
              <a:t>ем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ь</a:t>
            </a:r>
            <a:r>
              <a:rPr lang="ru-RU" sz="3600" spc="-90" dirty="0">
                <a:solidFill>
                  <a:srgbClr val="4F6228"/>
                </a:solidFill>
                <a:latin typeface="+mn-lt"/>
              </a:rPr>
              <a:t> </a:t>
            </a:r>
            <a:r>
              <a:rPr lang="ru-RU" sz="3600" spc="-250" dirty="0">
                <a:solidFill>
                  <a:srgbClr val="4F6228"/>
                </a:solidFill>
                <a:latin typeface="+mn-lt"/>
              </a:rPr>
              <a:t>«</a:t>
            </a:r>
            <a:r>
              <a:rPr lang="ru-RU" sz="3600" spc="-275" dirty="0">
                <a:solidFill>
                  <a:srgbClr val="4F6228"/>
                </a:solidFill>
                <a:latin typeface="+mn-lt"/>
              </a:rPr>
              <a:t>з</a:t>
            </a:r>
            <a:r>
              <a:rPr lang="ru-RU" sz="3600" spc="-260" dirty="0">
                <a:solidFill>
                  <a:srgbClr val="4F6228"/>
                </a:solidFill>
                <a:latin typeface="+mn-lt"/>
              </a:rPr>
              <a:t>олот</a:t>
            </a:r>
            <a:r>
              <a:rPr lang="ru-RU" sz="3600" spc="-300" dirty="0">
                <a:solidFill>
                  <a:srgbClr val="4F6228"/>
                </a:solidFill>
                <a:latin typeface="+mn-lt"/>
              </a:rPr>
              <a:t>ы</a:t>
            </a:r>
            <a:r>
              <a:rPr lang="ru-RU" sz="3600" spc="-250" dirty="0">
                <a:solidFill>
                  <a:srgbClr val="4F6228"/>
                </a:solidFill>
                <a:latin typeface="+mn-lt"/>
              </a:rPr>
              <a:t>х</a:t>
            </a:r>
            <a:r>
              <a:rPr lang="ru-RU" sz="3600" spc="-245" dirty="0">
                <a:solidFill>
                  <a:srgbClr val="4F6228"/>
                </a:solidFill>
                <a:latin typeface="+mn-lt"/>
              </a:rPr>
              <a:t>»</a:t>
            </a:r>
            <a:r>
              <a:rPr lang="ru-RU" sz="3600" spc="-85" dirty="0">
                <a:solidFill>
                  <a:srgbClr val="4F6228"/>
                </a:solidFill>
                <a:latin typeface="+mn-lt"/>
              </a:rPr>
              <a:t> 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п</a:t>
            </a:r>
            <a:r>
              <a:rPr lang="ru-RU" sz="3600" spc="-260" dirty="0">
                <a:solidFill>
                  <a:srgbClr val="4F6228"/>
                </a:solidFill>
                <a:latin typeface="+mn-lt"/>
              </a:rPr>
              <a:t>ра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ви</a:t>
            </a:r>
            <a:r>
              <a:rPr lang="ru-RU" sz="3600" spc="-275" dirty="0">
                <a:solidFill>
                  <a:srgbClr val="4F6228"/>
                </a:solidFill>
                <a:latin typeface="+mn-lt"/>
              </a:rPr>
              <a:t>л</a:t>
            </a:r>
            <a:r>
              <a:rPr lang="ru-RU" sz="3600" spc="-110" dirty="0">
                <a:solidFill>
                  <a:srgbClr val="4F6228"/>
                </a:solidFill>
                <a:latin typeface="+mn-lt"/>
              </a:rPr>
              <a:t> </a:t>
            </a:r>
            <a:r>
              <a:rPr lang="ru-RU" sz="3600" spc="-225" dirty="0">
                <a:solidFill>
                  <a:srgbClr val="4F6228"/>
                </a:solidFill>
                <a:latin typeface="+mn-lt"/>
              </a:rPr>
              <a:t>к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о</a:t>
            </a:r>
            <a:r>
              <a:rPr lang="ru-RU" sz="3600" spc="-265" dirty="0">
                <a:solidFill>
                  <a:srgbClr val="4F6228"/>
                </a:solidFill>
                <a:latin typeface="+mn-lt"/>
              </a:rPr>
              <a:t>н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ц</a:t>
            </a:r>
            <a:r>
              <a:rPr lang="ru-RU" sz="3600" spc="-260" dirty="0">
                <a:solidFill>
                  <a:srgbClr val="4F6228"/>
                </a:solidFill>
                <a:latin typeface="+mn-lt"/>
              </a:rPr>
              <a:t>еп</a:t>
            </a:r>
            <a:r>
              <a:rPr lang="ru-RU" sz="3600" spc="-270" dirty="0">
                <a:solidFill>
                  <a:srgbClr val="4F6228"/>
                </a:solidFill>
                <a:latin typeface="+mn-lt"/>
              </a:rPr>
              <a:t>ции </a:t>
            </a:r>
            <a:r>
              <a:rPr lang="ru-RU" sz="3600" b="0" spc="-250" dirty="0">
                <a:solidFill>
                  <a:srgbClr val="4F6228"/>
                </a:solidFill>
                <a:latin typeface="+mn-lt"/>
                <a:cs typeface="Microsoft Sans Serif"/>
              </a:rPr>
              <a:t>«</a:t>
            </a:r>
            <a:r>
              <a:rPr lang="ru-RU" sz="3600" b="0" spc="-335" dirty="0" err="1">
                <a:solidFill>
                  <a:srgbClr val="4F6228"/>
                </a:solidFill>
                <a:latin typeface="+mn-lt"/>
                <a:cs typeface="Microsoft Sans Serif"/>
              </a:rPr>
              <a:t>v</a:t>
            </a:r>
            <a:r>
              <a:rPr lang="ru-RU" sz="3600" b="0" spc="-120" dirty="0" err="1">
                <a:solidFill>
                  <a:srgbClr val="4F6228"/>
                </a:solidFill>
                <a:latin typeface="+mn-lt"/>
                <a:cs typeface="Microsoft Sans Serif"/>
              </a:rPr>
              <a:t>i</a:t>
            </a:r>
            <a:r>
              <a:rPr lang="ru-RU" sz="3600" b="0" spc="-220" dirty="0" err="1">
                <a:solidFill>
                  <a:srgbClr val="4F6228"/>
                </a:solidFill>
                <a:latin typeface="+mn-lt"/>
                <a:cs typeface="Microsoft Sans Serif"/>
              </a:rPr>
              <a:t>s</a:t>
            </a:r>
            <a:r>
              <a:rPr lang="ru-RU" sz="3600" b="0" spc="-120" dirty="0" err="1">
                <a:solidFill>
                  <a:srgbClr val="4F6228"/>
                </a:solidFill>
                <a:latin typeface="+mn-lt"/>
                <a:cs typeface="Microsoft Sans Serif"/>
              </a:rPr>
              <a:t>i</a:t>
            </a:r>
            <a:r>
              <a:rPr lang="ru-RU" sz="3600" b="0" spc="-250" dirty="0" err="1">
                <a:solidFill>
                  <a:srgbClr val="4F6228"/>
                </a:solidFill>
                <a:latin typeface="+mn-lt"/>
                <a:cs typeface="Microsoft Sans Serif"/>
              </a:rPr>
              <a:t>o</a:t>
            </a:r>
            <a:r>
              <a:rPr lang="ru-RU" sz="3600" b="0" spc="-245" dirty="0" err="1">
                <a:solidFill>
                  <a:srgbClr val="4F6228"/>
                </a:solidFill>
                <a:latin typeface="+mn-lt"/>
                <a:cs typeface="Microsoft Sans Serif"/>
              </a:rPr>
              <a:t>n</a:t>
            </a:r>
            <a:r>
              <a:rPr lang="ru-RU" sz="3600" b="0" spc="-40" dirty="0">
                <a:solidFill>
                  <a:srgbClr val="4F6228"/>
                </a:solidFill>
                <a:latin typeface="+mn-lt"/>
                <a:cs typeface="Microsoft Sans Serif"/>
              </a:rPr>
              <a:t> </a:t>
            </a:r>
            <a:r>
              <a:rPr lang="ru-RU" sz="3600" b="0" spc="-260" dirty="0" err="1">
                <a:solidFill>
                  <a:srgbClr val="4F6228"/>
                </a:solidFill>
                <a:latin typeface="+mn-lt"/>
                <a:cs typeface="Microsoft Sans Serif"/>
              </a:rPr>
              <a:t>ze</a:t>
            </a:r>
            <a:r>
              <a:rPr lang="ru-RU" sz="3600" b="0" spc="-145" dirty="0" err="1">
                <a:solidFill>
                  <a:srgbClr val="4F6228"/>
                </a:solidFill>
                <a:latin typeface="+mn-lt"/>
                <a:cs typeface="Microsoft Sans Serif"/>
              </a:rPr>
              <a:t>r</a:t>
            </a:r>
            <a:r>
              <a:rPr lang="ru-RU" sz="3600" b="0" spc="-250" dirty="0" err="1">
                <a:solidFill>
                  <a:srgbClr val="4F6228"/>
                </a:solidFill>
                <a:latin typeface="+mn-lt"/>
                <a:cs typeface="Microsoft Sans Serif"/>
              </a:rPr>
              <a:t>o</a:t>
            </a:r>
            <a:r>
              <a:rPr lang="ru-RU" sz="3600" b="0" spc="-250" dirty="0">
                <a:solidFill>
                  <a:srgbClr val="4F6228"/>
                </a:solidFill>
                <a:latin typeface="+mn-lt"/>
                <a:cs typeface="Microsoft Sans Serif"/>
              </a:rPr>
              <a:t>»</a:t>
            </a:r>
            <a:endParaRPr lang="ru-RU" sz="3600" dirty="0">
              <a:latin typeface="+mn-lt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1104" y="1105578"/>
            <a:ext cx="2098040" cy="76302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0"/>
              </a:spcBef>
            </a:pP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1</a:t>
            </a:r>
            <a:r>
              <a:rPr lang="ru-RU" b="1" spc="-70" dirty="0">
                <a:solidFill>
                  <a:srgbClr val="953735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953735"/>
                </a:solidFill>
                <a:cs typeface="Times New Roman" panose="02020603050405020304" pitchFamily="18" charset="0"/>
              </a:rPr>
              <a:t> </a:t>
            </a:r>
            <a:r>
              <a:rPr lang="ru-RU" b="1" spc="-190" dirty="0">
                <a:solidFill>
                  <a:srgbClr val="953735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25" dirty="0">
                <a:solidFill>
                  <a:srgbClr val="953735"/>
                </a:solidFill>
                <a:cs typeface="Times New Roman" panose="02020603050405020304" pitchFamily="18" charset="0"/>
              </a:rPr>
              <a:t>т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solidFill>
                  <a:srgbClr val="953735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65" dirty="0">
                <a:solidFill>
                  <a:srgbClr val="953735"/>
                </a:solidFill>
                <a:cs typeface="Times New Roman" panose="02020603050405020304" pitchFamily="18" charset="0"/>
              </a:rPr>
              <a:t> </a:t>
            </a:r>
            <a:r>
              <a:rPr lang="ru-RU" b="1" spc="-160" dirty="0">
                <a:solidFill>
                  <a:srgbClr val="953735"/>
                </a:solidFill>
                <a:cs typeface="Times New Roman" panose="02020603050405020304" pitchFamily="18" charset="0"/>
              </a:rPr>
              <a:t>лид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ро</a:t>
            </a:r>
            <a:r>
              <a:rPr lang="ru-RU" b="1" spc="-185" dirty="0">
                <a:solidFill>
                  <a:srgbClr val="953735"/>
                </a:solidFill>
                <a:cs typeface="Times New Roman" panose="02020603050405020304" pitchFamily="18" charset="0"/>
              </a:rPr>
              <a:t>м</a:t>
            </a:r>
            <a:r>
              <a:rPr lang="ru-RU" b="1" spc="-90" dirty="0">
                <a:solidFill>
                  <a:srgbClr val="953735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0" dirty="0">
                <a:solidFill>
                  <a:srgbClr val="953735"/>
                </a:solidFill>
                <a:cs typeface="Times New Roman" panose="02020603050405020304" pitchFamily="18" charset="0"/>
              </a:rPr>
              <a:t>–</a:t>
            </a:r>
            <a:r>
              <a:rPr lang="ru-RU" b="1" spc="-85" dirty="0">
                <a:solidFill>
                  <a:srgbClr val="953735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по</a:t>
            </a:r>
            <a:r>
              <a:rPr lang="ru-RU" b="1" spc="-140" dirty="0">
                <a:solidFill>
                  <a:srgbClr val="953735"/>
                </a:solidFill>
                <a:cs typeface="Times New Roman" panose="02020603050405020304" pitchFamily="18" charset="0"/>
              </a:rPr>
              <a:t>ка</a:t>
            </a:r>
            <a:r>
              <a:rPr lang="ru-RU" b="1" spc="-125" dirty="0">
                <a:solidFill>
                  <a:srgbClr val="953735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05" dirty="0">
                <a:solidFill>
                  <a:srgbClr val="953735"/>
                </a:solidFill>
                <a:cs typeface="Times New Roman" panose="02020603050405020304" pitchFamily="18" charset="0"/>
              </a:rPr>
              <a:t>ть  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прив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р</a:t>
            </a:r>
            <a:r>
              <a:rPr lang="ru-RU" b="1" spc="-165" dirty="0">
                <a:solidFill>
                  <a:srgbClr val="953735"/>
                </a:solidFill>
                <a:cs typeface="Times New Roman" panose="02020603050405020304" pitchFamily="18" charset="0"/>
              </a:rPr>
              <a:t>же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нно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40" dirty="0">
                <a:solidFill>
                  <a:srgbClr val="953735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105" dirty="0">
                <a:solidFill>
                  <a:srgbClr val="953735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953735"/>
                </a:solidFill>
                <a:cs typeface="Times New Roman" panose="02020603050405020304" pitchFamily="18" charset="0"/>
              </a:rPr>
              <a:t>принцип</a:t>
            </a:r>
            <a:r>
              <a:rPr lang="ru-RU" b="1" spc="-145" dirty="0">
                <a:solidFill>
                  <a:srgbClr val="953735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85" dirty="0">
                <a:solidFill>
                  <a:srgbClr val="953735"/>
                </a:solidFill>
                <a:cs typeface="Times New Roman" panose="02020603050405020304" pitchFamily="18" charset="0"/>
              </a:rPr>
              <a:t>м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48086" y="1863598"/>
            <a:ext cx="1682114" cy="64312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30480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solidFill>
                  <a:srgbClr val="7030A0"/>
                </a:solidFill>
                <a:cs typeface="Times New Roman" panose="02020603050405020304" pitchFamily="18" charset="0"/>
              </a:rPr>
              <a:t>2</a:t>
            </a:r>
            <a:r>
              <a:rPr lang="ru-RU" b="1" spc="-70" dirty="0">
                <a:solidFill>
                  <a:srgbClr val="7030A0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90" dirty="0">
                <a:solidFill>
                  <a:srgbClr val="7030A0"/>
                </a:solidFill>
                <a:cs typeface="Times New Roman" panose="02020603050405020304" pitchFamily="18" charset="0"/>
              </a:rPr>
              <a:t>в</a:t>
            </a:r>
            <a:r>
              <a:rPr lang="ru-RU" b="1" spc="-170" dirty="0">
                <a:solidFill>
                  <a:srgbClr val="7030A0"/>
                </a:solidFill>
                <a:cs typeface="Times New Roman" panose="02020603050405020304" pitchFamily="18" charset="0"/>
              </a:rPr>
              <a:t>ы</a:t>
            </a:r>
            <a:r>
              <a:rPr lang="ru-RU" b="1" spc="-150" dirty="0">
                <a:solidFill>
                  <a:srgbClr val="7030A0"/>
                </a:solidFill>
                <a:cs typeface="Times New Roman" panose="02020603050405020304" pitchFamily="18" charset="0"/>
              </a:rPr>
              <a:t>я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вля</a:t>
            </a:r>
            <a:r>
              <a:rPr lang="ru-RU" b="1" spc="-140" dirty="0">
                <a:solidFill>
                  <a:srgbClr val="7030A0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solidFill>
                  <a:srgbClr val="7030A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130" dirty="0">
                <a:solidFill>
                  <a:srgbClr val="7030A0"/>
                </a:solidFill>
                <a:cs typeface="Times New Roman" panose="02020603050405020304" pitchFamily="18" charset="0"/>
              </a:rPr>
              <a:t>гр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25" dirty="0">
                <a:solidFill>
                  <a:srgbClr val="7030A0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70" dirty="0">
                <a:solidFill>
                  <a:srgbClr val="7030A0"/>
                </a:solidFill>
                <a:cs typeface="Times New Roman" panose="02020603050405020304" pitchFamily="18" charset="0"/>
              </a:rPr>
              <a:t>ы</a:t>
            </a:r>
            <a:r>
              <a:rPr lang="ru-RU" b="1" spc="-9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ru-RU" b="1" spc="-95" dirty="0">
                <a:solidFill>
                  <a:srgbClr val="7030A0"/>
                </a:solidFill>
                <a:cs typeface="Times New Roman" panose="02020603050405020304" pitchFamily="18" charset="0"/>
              </a:rPr>
              <a:t>–  </a:t>
            </a:r>
            <a:r>
              <a:rPr lang="ru-RU" b="1" spc="-130" dirty="0">
                <a:solidFill>
                  <a:srgbClr val="7030A0"/>
                </a:solidFill>
                <a:cs typeface="Times New Roman" panose="02020603050405020304" pitchFamily="18" charset="0"/>
              </a:rPr>
              <a:t>к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он</a:t>
            </a:r>
            <a:r>
              <a:rPr lang="ru-RU" b="1" spc="-140" dirty="0">
                <a:solidFill>
                  <a:srgbClr val="7030A0"/>
                </a:solidFill>
                <a:cs typeface="Times New Roman" panose="02020603050405020304" pitchFamily="18" charset="0"/>
              </a:rPr>
              <a:t>тр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олир</a:t>
            </a:r>
            <a:r>
              <a:rPr lang="ru-RU" b="1" spc="-165" dirty="0">
                <a:solidFill>
                  <a:srgbClr val="7030A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в</a:t>
            </a:r>
            <a:r>
              <a:rPr lang="ru-RU" b="1" spc="-145" dirty="0">
                <a:solidFill>
                  <a:srgbClr val="7030A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solidFill>
                  <a:srgbClr val="7030A0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105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7030A0"/>
                </a:solidFill>
                <a:cs typeface="Times New Roman" panose="02020603050405020304" pitchFamily="18" charset="0"/>
              </a:rPr>
              <a:t>ри</a:t>
            </a:r>
            <a:r>
              <a:rPr lang="ru-RU" b="1" spc="-145" dirty="0">
                <a:solidFill>
                  <a:srgbClr val="7030A0"/>
                </a:solidFill>
                <a:cs typeface="Times New Roman" panose="02020603050405020304" pitchFamily="18" charset="0"/>
              </a:rPr>
              <a:t>ски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7200" y="2953870"/>
            <a:ext cx="2030730" cy="64312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22250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3</a:t>
            </a:r>
            <a:r>
              <a:rPr lang="ru-RU" b="1" spc="-70" dirty="0">
                <a:solidFill>
                  <a:srgbClr val="17375E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17375E"/>
                </a:solidFill>
                <a:cs typeface="Times New Roman" panose="02020603050405020304" pitchFamily="18" charset="0"/>
              </a:rPr>
              <a:t> </a:t>
            </a:r>
            <a:r>
              <a:rPr lang="ru-RU" b="1" spc="-195" dirty="0">
                <a:solidFill>
                  <a:srgbClr val="17375E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пр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60" dirty="0">
                <a:solidFill>
                  <a:srgbClr val="17375E"/>
                </a:solidFill>
                <a:cs typeface="Times New Roman" panose="02020603050405020304" pitchFamily="18" charset="0"/>
              </a:rPr>
              <a:t>д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ля</a:t>
            </a:r>
            <a:r>
              <a:rPr lang="ru-RU" b="1" spc="-140" dirty="0">
                <a:solidFill>
                  <a:srgbClr val="17375E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solidFill>
                  <a:srgbClr val="17375E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ц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60" dirty="0">
                <a:solidFill>
                  <a:srgbClr val="17375E"/>
                </a:solidFill>
                <a:cs typeface="Times New Roman" panose="02020603050405020304" pitchFamily="18" charset="0"/>
              </a:rPr>
              <a:t>ли</a:t>
            </a:r>
            <a:r>
              <a:rPr lang="ru-RU" b="1" spc="-80" dirty="0">
                <a:solidFill>
                  <a:srgbClr val="17375E"/>
                </a:solidFill>
                <a:cs typeface="Times New Roman" panose="02020603050405020304" pitchFamily="18" charset="0"/>
              </a:rPr>
              <a:t> </a:t>
            </a:r>
            <a:r>
              <a:rPr lang="ru-RU" b="1" spc="-95" dirty="0">
                <a:solidFill>
                  <a:srgbClr val="17375E"/>
                </a:solidFill>
                <a:cs typeface="Times New Roman" panose="02020603050405020304" pitchFamily="18" charset="0"/>
              </a:rPr>
              <a:t>–  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р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25" dirty="0">
                <a:solidFill>
                  <a:srgbClr val="17375E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р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60" dirty="0">
                <a:solidFill>
                  <a:srgbClr val="17375E"/>
                </a:solidFill>
                <a:cs typeface="Times New Roman" panose="02020603050405020304" pitchFamily="18" charset="0"/>
              </a:rPr>
              <a:t>б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аты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в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solidFill>
                  <a:srgbClr val="17375E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solidFill>
                  <a:srgbClr val="17375E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17375E"/>
                </a:solidFill>
                <a:cs typeface="Times New Roman" panose="02020603050405020304" pitchFamily="18" charset="0"/>
              </a:rPr>
              <a:t>про</a:t>
            </a:r>
            <a:r>
              <a:rPr lang="ru-RU" b="1" spc="-130" dirty="0">
                <a:solidFill>
                  <a:srgbClr val="17375E"/>
                </a:solidFill>
                <a:cs typeface="Times New Roman" panose="02020603050405020304" pitchFamily="18" charset="0"/>
              </a:rPr>
              <a:t>гр</a:t>
            </a:r>
            <a:r>
              <a:rPr lang="ru-RU" b="1" spc="-145" dirty="0">
                <a:solidFill>
                  <a:srgbClr val="17375E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80" dirty="0">
                <a:solidFill>
                  <a:srgbClr val="17375E"/>
                </a:solidFill>
                <a:cs typeface="Times New Roman" panose="02020603050405020304" pitchFamily="18" charset="0"/>
              </a:rPr>
              <a:t>ммы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51073" y="4034022"/>
            <a:ext cx="2596515" cy="84830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7145" marR="5080" indent="-5080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4</a:t>
            </a:r>
            <a:r>
              <a:rPr lang="ru-RU" b="1" spc="-70" dirty="0">
                <a:solidFill>
                  <a:srgbClr val="00B050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90" dirty="0">
                <a:solidFill>
                  <a:srgbClr val="00B050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25" dirty="0">
                <a:solidFill>
                  <a:srgbClr val="00B050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60" dirty="0">
                <a:solidFill>
                  <a:srgbClr val="00B050"/>
                </a:solidFill>
                <a:cs typeface="Times New Roman" panose="02020603050405020304" pitchFamily="18" charset="0"/>
              </a:rPr>
              <a:t>д</a:t>
            </a:r>
            <a:r>
              <a:rPr lang="ru-RU" b="1" spc="-135" dirty="0">
                <a:solidFill>
                  <a:srgbClr val="00B050"/>
                </a:solidFill>
                <a:cs typeface="Times New Roman" panose="02020603050405020304" pitchFamily="18" charset="0"/>
              </a:rPr>
              <a:t>ат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ь</a:t>
            </a:r>
            <a:r>
              <a:rPr lang="ru-RU" b="1" spc="-8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систем</a:t>
            </a:r>
            <a:r>
              <a:rPr lang="ru-RU" b="1" spc="-140" dirty="0">
                <a:solidFill>
                  <a:srgbClr val="00B05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7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бе</a:t>
            </a:r>
            <a:r>
              <a:rPr lang="ru-RU" b="1" spc="-125" dirty="0">
                <a:solidFill>
                  <a:srgbClr val="00B050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оп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ас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но</a:t>
            </a:r>
            <a:r>
              <a:rPr lang="ru-RU" b="1" spc="-135" dirty="0">
                <a:solidFill>
                  <a:srgbClr val="00B050"/>
                </a:solidFill>
                <a:cs typeface="Times New Roman" panose="02020603050405020304" pitchFamily="18" charset="0"/>
              </a:rPr>
              <a:t>ст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и</a:t>
            </a:r>
            <a:r>
              <a:rPr lang="ru-RU" b="1" spc="-9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00" dirty="0">
                <a:solidFill>
                  <a:srgbClr val="00B050"/>
                </a:solidFill>
                <a:cs typeface="Times New Roman" panose="02020603050405020304" pitchFamily="18" charset="0"/>
              </a:rPr>
              <a:t>и  </a:t>
            </a:r>
            <a:r>
              <a:rPr lang="ru-RU" b="1" spc="-130" dirty="0">
                <a:solidFill>
                  <a:srgbClr val="00B050"/>
                </a:solidFill>
                <a:cs typeface="Times New Roman" panose="02020603050405020304" pitchFamily="18" charset="0"/>
              </a:rPr>
              <a:t>гиги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н</a:t>
            </a:r>
            <a:r>
              <a:rPr lang="ru-RU" b="1" spc="-170" dirty="0">
                <a:solidFill>
                  <a:srgbClr val="00B050"/>
                </a:solidFill>
                <a:cs typeface="Times New Roman" panose="02020603050405020304" pitchFamily="18" charset="0"/>
              </a:rPr>
              <a:t>ы</a:t>
            </a:r>
            <a:r>
              <a:rPr lang="ru-RU" b="1" spc="-85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0" dirty="0">
                <a:solidFill>
                  <a:srgbClr val="00B050"/>
                </a:solidFill>
                <a:cs typeface="Times New Roman" panose="02020603050405020304" pitchFamily="18" charset="0"/>
              </a:rPr>
              <a:t>тр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150" dirty="0">
                <a:solidFill>
                  <a:srgbClr val="00B050"/>
                </a:solidFill>
                <a:cs typeface="Times New Roman" panose="02020603050405020304" pitchFamily="18" charset="0"/>
              </a:rPr>
              <a:t>да</a:t>
            </a:r>
            <a:r>
              <a:rPr lang="ru-RU" b="1" spc="-85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0" dirty="0">
                <a:solidFill>
                  <a:srgbClr val="00B050"/>
                </a:solidFill>
                <a:cs typeface="Times New Roman" panose="02020603050405020304" pitchFamily="18" charset="0"/>
              </a:rPr>
              <a:t>–</a:t>
            </a:r>
            <a:r>
              <a:rPr lang="ru-RU" b="1" spc="-7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до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40" dirty="0">
                <a:solidFill>
                  <a:srgbClr val="00B050"/>
                </a:solidFill>
                <a:cs typeface="Times New Roman" panose="02020603050405020304" pitchFamily="18" charset="0"/>
              </a:rPr>
              <a:t>тич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ь</a:t>
            </a:r>
            <a:r>
              <a:rPr lang="ru-RU" b="1" spc="-9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65" dirty="0">
                <a:solidFill>
                  <a:srgbClr val="00B050"/>
                </a:solidFill>
                <a:cs typeface="Times New Roman" panose="02020603050405020304" pitchFamily="18" charset="0"/>
              </a:rPr>
              <a:t>вы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30" dirty="0">
                <a:solidFill>
                  <a:srgbClr val="00B050"/>
                </a:solidFill>
                <a:cs typeface="Times New Roman" panose="02020603050405020304" pitchFamily="18" charset="0"/>
              </a:rPr>
              <a:t>к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30" dirty="0">
                <a:solidFill>
                  <a:srgbClr val="00B050"/>
                </a:solidFill>
                <a:cs typeface="Times New Roman" panose="02020603050405020304" pitchFamily="18" charset="0"/>
              </a:rPr>
              <a:t>го</a:t>
            </a: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ровн</a:t>
            </a:r>
            <a:r>
              <a:rPr lang="ru-RU" b="1" spc="-150" dirty="0">
                <a:solidFill>
                  <a:srgbClr val="00B050"/>
                </a:solidFill>
                <a:cs typeface="Times New Roman" panose="02020603050405020304" pitchFamily="18" charset="0"/>
              </a:rPr>
              <a:t>я</a:t>
            </a:r>
            <a:r>
              <a:rPr lang="ru-RU" b="1" spc="-9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ор</a:t>
            </a:r>
            <a:r>
              <a:rPr lang="ru-RU" b="1" spc="-105" dirty="0">
                <a:solidFill>
                  <a:srgbClr val="00B050"/>
                </a:solidFill>
                <a:cs typeface="Times New Roman" panose="02020603050405020304" pitchFamily="18" charset="0"/>
              </a:rPr>
              <a:t>г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н</a:t>
            </a:r>
            <a:r>
              <a:rPr lang="ru-RU" b="1" spc="-140" dirty="0">
                <a:solidFill>
                  <a:srgbClr val="00B050"/>
                </a:solidFill>
                <a:cs typeface="Times New Roman" panose="02020603050405020304" pitchFamily="18" charset="0"/>
              </a:rPr>
              <a:t>из</a:t>
            </a:r>
            <a:r>
              <a:rPr lang="ru-RU" b="1" spc="-145" dirty="0">
                <a:solidFill>
                  <a:srgbClr val="00B05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55" dirty="0">
                <a:solidFill>
                  <a:srgbClr val="00B050"/>
                </a:solidFill>
                <a:cs typeface="Times New Roman" panose="02020603050405020304" pitchFamily="18" charset="0"/>
              </a:rPr>
              <a:t>ции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6509" y="1863070"/>
            <a:ext cx="2854439" cy="211872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30020" y="4015514"/>
            <a:ext cx="2867025" cy="84830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33045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5</a:t>
            </a:r>
            <a:r>
              <a:rPr lang="ru-RU" b="1" spc="-70" dirty="0">
                <a:solidFill>
                  <a:srgbClr val="00B0F0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95" dirty="0">
                <a:solidFill>
                  <a:srgbClr val="00B0F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50" dirty="0">
                <a:solidFill>
                  <a:srgbClr val="00B0F0"/>
                </a:solidFill>
                <a:cs typeface="Times New Roman" panose="02020603050405020304" pitchFamily="18" charset="0"/>
              </a:rPr>
              <a:t>бес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п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еч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ив</a:t>
            </a:r>
            <a:r>
              <a:rPr lang="ru-RU" b="1" spc="-135" dirty="0">
                <a:solidFill>
                  <a:srgbClr val="00B0F0"/>
                </a:solidFill>
                <a:cs typeface="Times New Roman" panose="02020603050405020304" pitchFamily="18" charset="0"/>
              </a:rPr>
              <a:t>ат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ь</a:t>
            </a:r>
            <a:r>
              <a:rPr lang="ru-RU" b="1" spc="-80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бе</a:t>
            </a:r>
            <a:r>
              <a:rPr lang="ru-RU" b="1" spc="-125" dirty="0">
                <a:solidFill>
                  <a:srgbClr val="00B0F0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оп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ас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но</a:t>
            </a:r>
            <a:r>
              <a:rPr lang="ru-RU" b="1" spc="-135" dirty="0">
                <a:solidFill>
                  <a:srgbClr val="00B0F0"/>
                </a:solidFill>
                <a:cs typeface="Times New Roman" panose="02020603050405020304" pitchFamily="18" charset="0"/>
              </a:rPr>
              <a:t>ст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ь</a:t>
            </a:r>
            <a:r>
              <a:rPr lang="ru-RU" b="1" spc="-90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00" dirty="0">
                <a:solidFill>
                  <a:srgbClr val="00B0F0"/>
                </a:solidFill>
                <a:cs typeface="Times New Roman" panose="02020603050405020304" pitchFamily="18" charset="0"/>
              </a:rPr>
              <a:t>и  </a:t>
            </a:r>
            <a:r>
              <a:rPr lang="ru-RU" b="1" spc="-105" dirty="0">
                <a:solidFill>
                  <a:srgbClr val="00B0F0"/>
                </a:solidFill>
                <a:cs typeface="Times New Roman" panose="02020603050405020304" pitchFamily="18" charset="0"/>
              </a:rPr>
              <a:t>г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и</a:t>
            </a:r>
            <a:r>
              <a:rPr lang="ru-RU" b="1" spc="-105" dirty="0">
                <a:solidFill>
                  <a:srgbClr val="00B0F0"/>
                </a:solidFill>
                <a:cs typeface="Times New Roman" panose="02020603050405020304" pitchFamily="18" charset="0"/>
              </a:rPr>
              <a:t>г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и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н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8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н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70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рабо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ч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и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х</a:t>
            </a:r>
            <a:r>
              <a:rPr lang="ru-RU" b="1" spc="-9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85" dirty="0">
                <a:solidFill>
                  <a:srgbClr val="00B0F0"/>
                </a:solidFill>
                <a:cs typeface="Times New Roman" panose="02020603050405020304" pitchFamily="18" charset="0"/>
              </a:rPr>
              <a:t>м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естах</a:t>
            </a:r>
            <a:r>
              <a:rPr lang="ru-RU" b="1" spc="-70" dirty="0">
                <a:solidFill>
                  <a:srgbClr val="00B0F0"/>
                </a:solidFill>
                <a:cs typeface="Times New Roman" panose="02020603050405020304" pitchFamily="18" charset="0"/>
              </a:rPr>
              <a:t>,</a:t>
            </a:r>
            <a:r>
              <a:rPr lang="ru-RU" b="1" spc="-6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при</a:t>
            </a:r>
            <a:r>
              <a:rPr lang="ru-RU" b="1" spc="-90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рабо</a:t>
            </a:r>
            <a:r>
              <a:rPr lang="ru-RU" b="1" spc="-125" dirty="0">
                <a:solidFill>
                  <a:srgbClr val="00B0F0"/>
                </a:solidFill>
                <a:cs typeface="Times New Roman" panose="02020603050405020304" pitchFamily="18" charset="0"/>
              </a:rPr>
              <a:t>т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е</a:t>
            </a: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7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с</a:t>
            </a:r>
            <a:r>
              <a:rPr lang="ru-RU" b="1" spc="-125" dirty="0">
                <a:solidFill>
                  <a:srgbClr val="00B0F0"/>
                </a:solidFill>
                <a:cs typeface="Times New Roman" panose="02020603050405020304" pitchFamily="18" charset="0"/>
              </a:rPr>
              <a:t>т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н</a:t>
            </a:r>
            <a:r>
              <a:rPr lang="ru-RU" b="1" spc="-140" dirty="0">
                <a:solidFill>
                  <a:srgbClr val="00B0F0"/>
                </a:solidFill>
                <a:cs typeface="Times New Roman" panose="02020603050405020304" pitchFamily="18" charset="0"/>
              </a:rPr>
              <a:t>ка</a:t>
            </a:r>
            <a:r>
              <a:rPr lang="ru-RU" b="1" spc="-170" dirty="0">
                <a:solidFill>
                  <a:srgbClr val="00B0F0"/>
                </a:solidFill>
                <a:cs typeface="Times New Roman" panose="02020603050405020304" pitchFamily="18" charset="0"/>
              </a:rPr>
              <a:t>ми</a:t>
            </a:r>
            <a:r>
              <a:rPr lang="ru-RU" b="1" spc="-80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и</a:t>
            </a:r>
            <a:r>
              <a:rPr lang="ru-RU" b="1" spc="-65" dirty="0">
                <a:solidFill>
                  <a:srgbClr val="00B0F0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60" dirty="0">
                <a:solidFill>
                  <a:srgbClr val="00B0F0"/>
                </a:solidFill>
                <a:cs typeface="Times New Roman" panose="02020603050405020304" pitchFamily="18" charset="0"/>
              </a:rPr>
              <a:t>б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ор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у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дов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55" dirty="0">
                <a:solidFill>
                  <a:srgbClr val="00B0F0"/>
                </a:solidFill>
                <a:cs typeface="Times New Roman" panose="02020603050405020304" pitchFamily="18" charset="0"/>
              </a:rPr>
              <a:t>ни</a:t>
            </a:r>
            <a:r>
              <a:rPr lang="ru-RU" b="1" spc="-145" dirty="0">
                <a:solidFill>
                  <a:srgbClr val="00B0F0"/>
                </a:solidFill>
                <a:cs typeface="Times New Roman" panose="02020603050405020304" pitchFamily="18" charset="0"/>
              </a:rPr>
              <a:t>е</a:t>
            </a:r>
            <a:r>
              <a:rPr lang="ru-RU" b="1" spc="-185" dirty="0">
                <a:solidFill>
                  <a:srgbClr val="00B0F0"/>
                </a:solidFill>
                <a:cs typeface="Times New Roman" panose="02020603050405020304" pitchFamily="18" charset="0"/>
              </a:rPr>
              <a:t>м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2273" y="2886065"/>
            <a:ext cx="2290445" cy="105349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30480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6</a:t>
            </a:r>
            <a:r>
              <a:rPr lang="ru-RU" b="1" spc="-70" dirty="0">
                <a:solidFill>
                  <a:srgbClr val="984807"/>
                </a:solidFill>
                <a:cs typeface="Times New Roman" panose="02020603050405020304" pitchFamily="18" charset="0"/>
              </a:rPr>
              <a:t>.</a:t>
            </a:r>
            <a:r>
              <a:rPr lang="ru-RU" b="1" spc="-75" dirty="0">
                <a:solidFill>
                  <a:srgbClr val="984807"/>
                </a:solidFill>
                <a:cs typeface="Times New Roman" panose="02020603050405020304" pitchFamily="18" charset="0"/>
              </a:rPr>
              <a:t> </a:t>
            </a:r>
            <a:r>
              <a:rPr lang="ru-RU" b="1" spc="-185" dirty="0">
                <a:solidFill>
                  <a:srgbClr val="984807"/>
                </a:solidFill>
                <a:cs typeface="Times New Roman" panose="02020603050405020304" pitchFamily="18" charset="0"/>
              </a:rPr>
              <a:t>п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о</a:t>
            </a:r>
            <a:r>
              <a:rPr lang="ru-RU" b="1" spc="-165" dirty="0">
                <a:solidFill>
                  <a:srgbClr val="984807"/>
                </a:solidFill>
                <a:cs typeface="Times New Roman" panose="02020603050405020304" pitchFamily="18" charset="0"/>
              </a:rPr>
              <a:t>вы</a:t>
            </a:r>
            <a:r>
              <a:rPr lang="ru-RU" b="1" spc="-210" dirty="0">
                <a:solidFill>
                  <a:srgbClr val="984807"/>
                </a:solidFill>
                <a:cs typeface="Times New Roman" panose="02020603050405020304" pitchFamily="18" charset="0"/>
              </a:rPr>
              <a:t>ш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solidFill>
                  <a:srgbClr val="984807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solidFill>
                  <a:srgbClr val="984807"/>
                </a:solidFill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ква</a:t>
            </a:r>
            <a:r>
              <a:rPr lang="ru-RU" b="1" spc="-180" dirty="0">
                <a:solidFill>
                  <a:srgbClr val="984807"/>
                </a:solidFill>
                <a:cs typeface="Times New Roman" panose="02020603050405020304" pitchFamily="18" charset="0"/>
              </a:rPr>
              <a:t>лиф</a:t>
            </a:r>
            <a:r>
              <a:rPr lang="ru-RU" b="1" spc="-140" dirty="0">
                <a:solidFill>
                  <a:srgbClr val="984807"/>
                </a:solidFill>
                <a:cs typeface="Times New Roman" panose="02020603050405020304" pitchFamily="18" charset="0"/>
              </a:rPr>
              <a:t>ик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75" dirty="0">
                <a:solidFill>
                  <a:srgbClr val="984807"/>
                </a:solidFill>
                <a:cs typeface="Times New Roman" panose="02020603050405020304" pitchFamily="18" charset="0"/>
              </a:rPr>
              <a:t>цию</a:t>
            </a:r>
            <a:r>
              <a:rPr lang="ru-RU" b="1" spc="-90" dirty="0">
                <a:solidFill>
                  <a:srgbClr val="984807"/>
                </a:solidFill>
                <a:cs typeface="Times New Roman" panose="02020603050405020304" pitchFamily="18" charset="0"/>
              </a:rPr>
              <a:t> </a:t>
            </a:r>
            <a:r>
              <a:rPr lang="ru-RU" b="1" spc="-95" dirty="0">
                <a:solidFill>
                  <a:srgbClr val="984807"/>
                </a:solidFill>
                <a:cs typeface="Times New Roman" panose="02020603050405020304" pitchFamily="18" charset="0"/>
              </a:rPr>
              <a:t>–  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р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25" dirty="0">
                <a:solidFill>
                  <a:srgbClr val="984807"/>
                </a:solidFill>
                <a:cs typeface="Times New Roman" panose="02020603050405020304" pitchFamily="18" charset="0"/>
              </a:rPr>
              <a:t>з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вив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solidFill>
                  <a:srgbClr val="984807"/>
                </a:solidFill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solidFill>
                  <a:srgbClr val="984807"/>
                </a:solidFill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про</a:t>
            </a:r>
            <a:r>
              <a:rPr lang="ru-RU" b="1" spc="-220" dirty="0">
                <a:solidFill>
                  <a:srgbClr val="984807"/>
                </a:solidFill>
                <a:cs typeface="Times New Roman" panose="02020603050405020304" pitchFamily="18" charset="0"/>
              </a:rPr>
              <a:t>ф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есс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ион</a:t>
            </a:r>
            <a:r>
              <a:rPr lang="ru-RU" b="1" spc="-145" dirty="0">
                <a:solidFill>
                  <a:srgbClr val="984807"/>
                </a:solidFill>
                <a:cs typeface="Times New Roman" panose="02020603050405020304" pitchFamily="18" charset="0"/>
              </a:rPr>
              <a:t>а</a:t>
            </a: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льн</a:t>
            </a:r>
            <a:r>
              <a:rPr lang="ru-RU" b="1" spc="-170" dirty="0">
                <a:solidFill>
                  <a:srgbClr val="984807"/>
                </a:solidFill>
                <a:cs typeface="Times New Roman" panose="02020603050405020304" pitchFamily="18" charset="0"/>
              </a:rPr>
              <a:t>ы</a:t>
            </a:r>
            <a:r>
              <a:rPr lang="ru-RU" b="1" spc="-140" dirty="0">
                <a:solidFill>
                  <a:srgbClr val="984807"/>
                </a:solidFill>
                <a:cs typeface="Times New Roman" panose="02020603050405020304" pitchFamily="18" charset="0"/>
              </a:rPr>
              <a:t>е</a:t>
            </a:r>
            <a:endParaRPr lang="ru-RU" dirty="0">
              <a:cs typeface="Times New Roman" panose="02020603050405020304" pitchFamily="18" charset="0"/>
            </a:endParaRPr>
          </a:p>
          <a:p>
            <a:pPr marL="867410">
              <a:lnSpc>
                <a:spcPts val="1565"/>
              </a:lnSpc>
            </a:pPr>
            <a:r>
              <a:rPr lang="ru-RU" b="1" spc="-155" dirty="0">
                <a:solidFill>
                  <a:srgbClr val="984807"/>
                </a:solidFill>
                <a:cs typeface="Times New Roman" panose="02020603050405020304" pitchFamily="18" charset="0"/>
              </a:rPr>
              <a:t>навыки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632" y="1856982"/>
            <a:ext cx="3152775" cy="4379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5080" indent="12700">
              <a:lnSpc>
                <a:spcPts val="1610"/>
              </a:lnSpc>
              <a:spcBef>
                <a:spcPts val="215"/>
              </a:spcBef>
            </a:pPr>
            <a:r>
              <a:rPr lang="ru-RU" b="1" spc="-145" dirty="0">
                <a:cs typeface="Times New Roman" panose="02020603050405020304" pitchFamily="18" charset="0"/>
              </a:rPr>
              <a:t>7</a:t>
            </a:r>
            <a:r>
              <a:rPr lang="ru-RU" b="1" spc="-70" dirty="0">
                <a:cs typeface="Times New Roman" panose="02020603050405020304" pitchFamily="18" charset="0"/>
              </a:rPr>
              <a:t>.</a:t>
            </a:r>
            <a:r>
              <a:rPr lang="ru-RU" b="1" spc="-75" dirty="0">
                <a:cs typeface="Times New Roman" panose="02020603050405020304" pitchFamily="18" charset="0"/>
              </a:rPr>
              <a:t> </a:t>
            </a:r>
            <a:r>
              <a:rPr lang="ru-RU" b="1" spc="-165" dirty="0">
                <a:cs typeface="Times New Roman" panose="02020603050405020304" pitchFamily="18" charset="0"/>
              </a:rPr>
              <a:t>ин</a:t>
            </a:r>
            <a:r>
              <a:rPr lang="ru-RU" b="1" spc="-155" dirty="0">
                <a:cs typeface="Times New Roman" panose="02020603050405020304" pitchFamily="18" charset="0"/>
              </a:rPr>
              <a:t>в</a:t>
            </a:r>
            <a:r>
              <a:rPr lang="ru-RU" b="1" spc="-145" dirty="0">
                <a:cs typeface="Times New Roman" panose="02020603050405020304" pitchFamily="18" charset="0"/>
              </a:rPr>
              <a:t>естир</a:t>
            </a:r>
            <a:r>
              <a:rPr lang="ru-RU" b="1" spc="-155" dirty="0">
                <a:cs typeface="Times New Roman" panose="02020603050405020304" pitchFamily="18" charset="0"/>
              </a:rPr>
              <a:t>ов</a:t>
            </a:r>
            <a:r>
              <a:rPr lang="ru-RU" b="1" spc="-145" dirty="0">
                <a:cs typeface="Times New Roman" panose="02020603050405020304" pitchFamily="18" charset="0"/>
              </a:rPr>
              <a:t>а</a:t>
            </a:r>
            <a:r>
              <a:rPr lang="ru-RU" b="1" spc="-140" dirty="0">
                <a:cs typeface="Times New Roman" panose="02020603050405020304" pitchFamily="18" charset="0"/>
              </a:rPr>
              <a:t>ть</a:t>
            </a:r>
            <a:r>
              <a:rPr lang="ru-RU" b="1" spc="-90" dirty="0">
                <a:cs typeface="Times New Roman" panose="02020603050405020304" pitchFamily="18" charset="0"/>
              </a:rPr>
              <a:t> </a:t>
            </a:r>
            <a:r>
              <a:rPr lang="ru-RU" b="1" spc="-155" dirty="0">
                <a:cs typeface="Times New Roman" panose="02020603050405020304" pitchFamily="18" charset="0"/>
              </a:rPr>
              <a:t>в</a:t>
            </a:r>
            <a:r>
              <a:rPr lang="ru-RU" b="1" spc="-80" dirty="0">
                <a:cs typeface="Times New Roman" panose="02020603050405020304" pitchFamily="18" charset="0"/>
              </a:rPr>
              <a:t> </a:t>
            </a:r>
            <a:r>
              <a:rPr lang="ru-RU" b="1" spc="-140" dirty="0">
                <a:cs typeface="Times New Roman" panose="02020603050405020304" pitchFamily="18" charset="0"/>
              </a:rPr>
              <a:t>ка</a:t>
            </a:r>
            <a:r>
              <a:rPr lang="ru-RU" b="1" spc="-155" dirty="0">
                <a:cs typeface="Times New Roman" panose="02020603050405020304" pitchFamily="18" charset="0"/>
              </a:rPr>
              <a:t>др</a:t>
            </a:r>
            <a:r>
              <a:rPr lang="ru-RU" b="1" spc="-170" dirty="0">
                <a:cs typeface="Times New Roman" panose="02020603050405020304" pitchFamily="18" charset="0"/>
              </a:rPr>
              <a:t>ы</a:t>
            </a:r>
            <a:r>
              <a:rPr lang="ru-RU" b="1" spc="-75" dirty="0">
                <a:cs typeface="Times New Roman" panose="02020603050405020304" pitchFamily="18" charset="0"/>
              </a:rPr>
              <a:t> </a:t>
            </a:r>
            <a:r>
              <a:rPr lang="ru-RU" b="1" spc="-140" dirty="0">
                <a:cs typeface="Times New Roman" panose="02020603050405020304" pitchFamily="18" charset="0"/>
              </a:rPr>
              <a:t>–</a:t>
            </a:r>
            <a:r>
              <a:rPr lang="ru-RU" b="1" spc="-170" dirty="0">
                <a:cs typeface="Times New Roman" panose="02020603050405020304" pitchFamily="18" charset="0"/>
              </a:rPr>
              <a:t>мо</a:t>
            </a:r>
            <a:r>
              <a:rPr lang="ru-RU" b="1" spc="-150" dirty="0">
                <a:cs typeface="Times New Roman" panose="02020603050405020304" pitchFamily="18" charset="0"/>
              </a:rPr>
              <a:t>тивир</a:t>
            </a:r>
            <a:r>
              <a:rPr lang="ru-RU" b="1" spc="-155" dirty="0">
                <a:cs typeface="Times New Roman" panose="02020603050405020304" pitchFamily="18" charset="0"/>
              </a:rPr>
              <a:t>ов</a:t>
            </a:r>
            <a:r>
              <a:rPr lang="ru-RU" b="1" spc="-145" dirty="0">
                <a:cs typeface="Times New Roman" panose="02020603050405020304" pitchFamily="18" charset="0"/>
              </a:rPr>
              <a:t>а</a:t>
            </a:r>
            <a:r>
              <a:rPr lang="ru-RU" b="1" spc="-105" dirty="0">
                <a:cs typeface="Times New Roman" panose="02020603050405020304" pitchFamily="18" charset="0"/>
              </a:rPr>
              <a:t>ть  </a:t>
            </a:r>
            <a:r>
              <a:rPr lang="ru-RU" b="1" spc="-155" dirty="0">
                <a:cs typeface="Times New Roman" panose="02020603050405020304" pitchFamily="18" charset="0"/>
              </a:rPr>
              <a:t>по</a:t>
            </a:r>
            <a:r>
              <a:rPr lang="ru-RU" b="1" spc="-145" dirty="0">
                <a:cs typeface="Times New Roman" panose="02020603050405020304" pitchFamily="18" charset="0"/>
              </a:rPr>
              <a:t>с</a:t>
            </a:r>
            <a:r>
              <a:rPr lang="ru-RU" b="1" spc="-155" dirty="0">
                <a:cs typeface="Times New Roman" panose="02020603050405020304" pitchFamily="18" charset="0"/>
              </a:rPr>
              <a:t>ред</a:t>
            </a:r>
            <a:r>
              <a:rPr lang="ru-RU" b="1" spc="-135" dirty="0">
                <a:cs typeface="Times New Roman" panose="02020603050405020304" pitchFamily="18" charset="0"/>
              </a:rPr>
              <a:t>ст</a:t>
            </a:r>
            <a:r>
              <a:rPr lang="ru-RU" b="1" spc="-155" dirty="0">
                <a:cs typeface="Times New Roman" panose="02020603050405020304" pitchFamily="18" charset="0"/>
              </a:rPr>
              <a:t>во</a:t>
            </a:r>
            <a:r>
              <a:rPr lang="ru-RU" b="1" spc="-185" dirty="0">
                <a:cs typeface="Times New Roman" panose="02020603050405020304" pitchFamily="18" charset="0"/>
              </a:rPr>
              <a:t>м</a:t>
            </a:r>
            <a:r>
              <a:rPr lang="ru-RU" b="1" spc="-90" dirty="0">
                <a:cs typeface="Times New Roman" panose="02020603050405020304" pitchFamily="18" charset="0"/>
              </a:rPr>
              <a:t> </a:t>
            </a:r>
            <a:r>
              <a:rPr lang="ru-RU" b="1" spc="-145" dirty="0">
                <a:cs typeface="Times New Roman" panose="02020603050405020304" pitchFamily="18" charset="0"/>
              </a:rPr>
              <a:t>уч</a:t>
            </a:r>
            <a:r>
              <a:rPr lang="ru-RU" b="1" spc="-140" dirty="0">
                <a:cs typeface="Times New Roman" panose="02020603050405020304" pitchFamily="18" charset="0"/>
              </a:rPr>
              <a:t>аст</a:t>
            </a:r>
            <a:r>
              <a:rPr lang="ru-RU" b="1" spc="-155" dirty="0">
                <a:cs typeface="Times New Roman" panose="02020603050405020304" pitchFamily="18" charset="0"/>
              </a:rPr>
              <a:t>и</a:t>
            </a:r>
            <a:r>
              <a:rPr lang="ru-RU" b="1" spc="-150" dirty="0">
                <a:cs typeface="Times New Roman" panose="02020603050405020304" pitchFamily="18" charset="0"/>
              </a:rPr>
              <a:t>я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631" y="296083"/>
            <a:ext cx="1921790" cy="70784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728836" y="4812077"/>
            <a:ext cx="153670" cy="32444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70"/>
              </a:spcBef>
            </a:pPr>
            <a:fld id="{81D60167-4931-47E6-BA6A-407CBD079E47}" type="slidenum">
              <a:rPr lang="ru-RU" smtClean="0">
                <a:solidFill>
                  <a:srgbClr val="595958"/>
                </a:solidFill>
                <a:cs typeface="Times New Roman" panose="02020603050405020304" pitchFamily="18" charset="0"/>
              </a:rPr>
              <a:pPr marL="38100">
                <a:lnSpc>
                  <a:spcPct val="100000"/>
                </a:lnSpc>
                <a:spcBef>
                  <a:spcPts val="370"/>
                </a:spcBef>
              </a:pPr>
              <a:t>2</a:t>
            </a:fld>
            <a:endParaRPr lang="ru-RU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032878-44FC-48FA-99D7-C9D1E522C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D8DCE29-158E-49E2-8FA7-90D97288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CD3484-A245-42D7-B572-E5E35A80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38E33E-D301-4BE5-AF25-30A66F96A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41C39BC-7D85-468D-8AC4-8AC8D1EF2409}"/>
              </a:ext>
            </a:extLst>
          </p:cNvPr>
          <p:cNvSpPr/>
          <p:nvPr/>
        </p:nvSpPr>
        <p:spPr>
          <a:xfrm>
            <a:off x="1537509" y="362573"/>
            <a:ext cx="6615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необходимо сделать по охране труда?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F39FD35-1F95-463A-99B0-86A9F0B75FEE}"/>
              </a:ext>
            </a:extLst>
          </p:cNvPr>
          <p:cNvSpPr/>
          <p:nvPr/>
        </p:nvSpPr>
        <p:spPr>
          <a:xfrm>
            <a:off x="400051" y="1046236"/>
            <a:ext cx="78970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Издайте новые приказы о назначении ответственных по охране труда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A740328-9730-4936-ACA5-3DF3271086C9}"/>
              </a:ext>
            </a:extLst>
          </p:cNvPr>
          <p:cNvSpPr/>
          <p:nvPr/>
        </p:nvSpPr>
        <p:spPr>
          <a:xfrm>
            <a:off x="217755" y="1498379"/>
            <a:ext cx="562490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 1 марта 2022 года ответственные за охрану труда работники должны дополнительно: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постоянно выявлять опасности и оценивать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профриски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чтобы снижать или не допускать повышения их уровней;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не допускать работу на рабочих местах с 4-м классом условий труда;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разработать инструкции по охране труда по новым требованиям;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не допускать работу по 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необновленным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инструкциям по охране труда;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организовать учет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миктротравм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организовать внеочередную проверку знаний по охране труда работникам.</a:t>
            </a:r>
            <a:endParaRPr lang="ru-RU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8" name="Picture 4" descr="Бизнесмен подписывает контракт официальный бумажный документ с печатью,  босс подписывает приказ или директиву, утверждает утилизацию, руководитель  генерального директора, вид сверху на стол руками человека. векторная  иллюстрация. | Премиум векторы">
            <a:extLst>
              <a:ext uri="{FF2B5EF4-FFF2-40B4-BE49-F238E27FC236}">
                <a16:creationId xmlns:a16="http://schemas.microsoft.com/office/drawing/2014/main" xmlns="" id="{44B3CB34-FF76-4CC4-9275-1A22F9A81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5042" y="1930288"/>
            <a:ext cx="4583856" cy="32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247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032878-44FC-48FA-99D7-C9D1E522C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4588" y="3538621"/>
            <a:ext cx="2275013" cy="162543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D8DCE29-158E-49E2-8FA7-90D97288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CD3484-A245-42D7-B572-E5E35A80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38E33E-D301-4BE5-AF25-30A66F96A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7087DA5-6DED-476B-8FF9-83B75EB4FCDA}"/>
              </a:ext>
            </a:extLst>
          </p:cNvPr>
          <p:cNvSpPr/>
          <p:nvPr/>
        </p:nvSpPr>
        <p:spPr>
          <a:xfrm>
            <a:off x="1956861" y="332491"/>
            <a:ext cx="6309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Пересмотрите локально-нормативные акты вашей организации, учтите в них все новые требования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2A8B201-0B6E-4E96-B99D-6A65037C49D4}"/>
              </a:ext>
            </a:extLst>
          </p:cNvPr>
          <p:cNvSpPr/>
          <p:nvPr/>
        </p:nvSpPr>
        <p:spPr>
          <a:xfrm>
            <a:off x="128411" y="951045"/>
            <a:ext cx="6309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о системе управления охраной труда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D9A47F1-1D0B-49D9-8496-4AB6A74ECB7A}"/>
              </a:ext>
            </a:extLst>
          </p:cNvPr>
          <p:cNvSpPr/>
          <p:nvPr/>
        </p:nvSpPr>
        <p:spPr>
          <a:xfrm>
            <a:off x="-95002" y="3938539"/>
            <a:ext cx="6309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Инструкции по охране труда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E1C47E3-9E8D-41B2-A523-B021350E8A2A}"/>
              </a:ext>
            </a:extLst>
          </p:cNvPr>
          <p:cNvSpPr/>
          <p:nvPr/>
        </p:nvSpPr>
        <p:spPr>
          <a:xfrm>
            <a:off x="217754" y="1264467"/>
            <a:ext cx="8591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 новом положении пропишите все новые процедуры, которые вводите в 2022 году, например, процедуру учета микротравм.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ADD245A-0FDC-4DD6-9D88-676F12AA38EA}"/>
              </a:ext>
            </a:extLst>
          </p:cNvPr>
          <p:cNvSpPr/>
          <p:nvPr/>
        </p:nvSpPr>
        <p:spPr>
          <a:xfrm>
            <a:off x="217753" y="4282516"/>
            <a:ext cx="7774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Пересмотреть инструкции по охране труда можно двумя способами – внести изменения в действующие документы или издать их заново. 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C70AD4F4-5F77-4FC9-A7BA-05A7601D6C61}"/>
              </a:ext>
            </a:extLst>
          </p:cNvPr>
          <p:cNvSpPr/>
          <p:nvPr/>
        </p:nvSpPr>
        <p:spPr>
          <a:xfrm>
            <a:off x="0" y="1785932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Новая политика должна 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обеспечивать безопасные условия труда и управлять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профрисками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 профзаболеваниями;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соответствовать экономической деятельности и особенностям уровней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профрисков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 организации;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отражать цели охраны труда;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включать обязательство работодателя по устранению опасностей и снижению уровней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профрисков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совершенствовать систему управления охраной труда;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учитывать мнение профсоюзов.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21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032878-44FC-48FA-99D7-C9D1E522C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D8DCE29-158E-49E2-8FA7-90D97288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CD3484-A245-42D7-B572-E5E35A80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38E33E-D301-4BE5-AF25-30A66F96A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88245FB-8956-4554-BA87-5925009DEDF8}"/>
              </a:ext>
            </a:extLst>
          </p:cNvPr>
          <p:cNvSpPr/>
          <p:nvPr/>
        </p:nvSpPr>
        <p:spPr>
          <a:xfrm>
            <a:off x="355889" y="977333"/>
            <a:ext cx="84322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работодатель не пересмотрит инструкции по охране труда по требованиям 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Приказа Минтруда России от 29.10.2021 № 772н «Об утверждении основных требований к порядку разработки и содержанию правил и инструкций по охране труда, разрабатываемых работодателем»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до 1 марта 2022 года, то ему грозит штраф по части 1 статьи 5.27.1 «Кодекса Российской Федерации об административных правонарушениях» от 30.12.2001 № 195-ФЗ: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для индивидуального предпринимателя –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 5000 руб.;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юридического лица –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до 80 000 руб.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12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 повторное нарушение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индивидуального предпринимателя могут оштрафовать на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 тыс. руб. или приостановить его работу на 90 дней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 организацию – оштрафовать на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200 тыс. руб. или приостановить ее деятельность на 90 дней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AC62B01-39DE-4403-9EFC-71382FFD0F0E}"/>
              </a:ext>
            </a:extLst>
          </p:cNvPr>
          <p:cNvSpPr/>
          <p:nvPr/>
        </p:nvSpPr>
        <p:spPr>
          <a:xfrm>
            <a:off x="2260534" y="286324"/>
            <a:ext cx="625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12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грозит, если не пересмотреть инструкции до 1 марта 2022 года?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Новые штрафы – для юрлиц, физлиц и финорганизаций: проект Минфина уже в ГД">
            <a:extLst>
              <a:ext uri="{FF2B5EF4-FFF2-40B4-BE49-F238E27FC236}">
                <a16:creationId xmlns:a16="http://schemas.microsoft.com/office/drawing/2014/main" xmlns="" id="{EE243267-EF4A-4491-8AD0-10F075FAC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879402"/>
            <a:ext cx="2813605" cy="12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745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032878-44FC-48FA-99D7-C9D1E522C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D8DCE29-158E-49E2-8FA7-90D97288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2CD3484-A245-42D7-B572-E5E35A80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38E33E-D301-4BE5-AF25-30A66F96A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41C39BC-7D85-468D-8AC4-8AC8D1EF2409}"/>
              </a:ext>
            </a:extLst>
          </p:cNvPr>
          <p:cNvSpPr/>
          <p:nvPr/>
        </p:nvSpPr>
        <p:spPr>
          <a:xfrm>
            <a:off x="2124465" y="460573"/>
            <a:ext cx="6615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грозит, если не учитывать мнение профсоюза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пересмотре инструкций?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32E112F-26FA-4E86-A3F5-B4D13086988D}"/>
              </a:ext>
            </a:extLst>
          </p:cNvPr>
          <p:cNvSpPr/>
          <p:nvPr/>
        </p:nvSpPr>
        <p:spPr>
          <a:xfrm>
            <a:off x="547693" y="1231472"/>
            <a:ext cx="84316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2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вы не учтете мнение профсоюза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– вас могут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привлечь к административной ответственности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за нарушение законодательства. Штраф 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юридических лиц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составит от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30 тыс. до 50 тыс. 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(п. 1 статьи 5.27 «Кодекса Российской Федерации об административных правонарушениях» от 30.12.2001 № 195-ФЗ).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2" descr="Новые штрафы – для юрлиц, физлиц и финорганизаций: проект Минфина уже в ГД">
            <a:extLst>
              <a:ext uri="{FF2B5EF4-FFF2-40B4-BE49-F238E27FC236}">
                <a16:creationId xmlns:a16="http://schemas.microsoft.com/office/drawing/2014/main" xmlns="" id="{91C39E35-9605-47B6-B5E0-03190BB79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18867"/>
            <a:ext cx="4039022" cy="181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Новые штрафы – для юрлиц, физлиц и финорганизаций: проект Минфина уже в ГД">
            <a:extLst>
              <a:ext uri="{FF2B5EF4-FFF2-40B4-BE49-F238E27FC236}">
                <a16:creationId xmlns:a16="http://schemas.microsoft.com/office/drawing/2014/main" xmlns="" id="{331E3632-6666-430C-A0C1-B84A0F8A8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7471" y="2718867"/>
            <a:ext cx="4039022" cy="181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871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D9C33DF-9B4B-4BF0-AD8F-DDBC8E80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4674" y="4856970"/>
            <a:ext cx="2057400" cy="273844"/>
          </a:xfrm>
        </p:spPr>
        <p:txBody>
          <a:bodyPr/>
          <a:lstStyle/>
          <a:p>
            <a:fld id="{DBA3E0F9-9AB8-42A6-A81D-26E92BF03D0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96A13DF-E1DC-4C9E-B19B-04D814E67E88}"/>
              </a:ext>
            </a:extLst>
          </p:cNvPr>
          <p:cNvSpPr/>
          <p:nvPr/>
        </p:nvSpPr>
        <p:spPr>
          <a:xfrm>
            <a:off x="3687022" y="322073"/>
            <a:ext cx="3367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Порядок видеонаблюдения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B2EF1C1-B472-4E5E-AC72-49CA8EAB9164}"/>
              </a:ext>
            </a:extLst>
          </p:cNvPr>
          <p:cNvSpPr/>
          <p:nvPr/>
        </p:nvSpPr>
        <p:spPr>
          <a:xfrm>
            <a:off x="690197" y="1071437"/>
            <a:ext cx="80314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работодатель решил дистанционно следить за производством работ с помощью видеооборудования, нужно разработать положение о такой процедуре. Процедуру включают в положение о системе управления охраной труда.</a:t>
            </a: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организовать видеонаблюдение, уведомьте работников о решении.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Наклейка &amp;quot;Ведется видеонаблюдение&amp;quot; размер 15см*15см">
            <a:extLst>
              <a:ext uri="{FF2B5EF4-FFF2-40B4-BE49-F238E27FC236}">
                <a16:creationId xmlns:a16="http://schemas.microsoft.com/office/drawing/2014/main" xmlns="" id="{BF3800B0-F9D7-44A9-8EC4-28F5BED86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9982" y="2571750"/>
            <a:ext cx="2835234" cy="212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Законна ли установка видеонаблюдения на рабочем месте?">
            <a:extLst>
              <a:ext uri="{FF2B5EF4-FFF2-40B4-BE49-F238E27FC236}">
                <a16:creationId xmlns:a16="http://schemas.microsoft.com/office/drawing/2014/main" xmlns="" id="{18E7D034-1A87-4ACC-9E82-C0C25451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693" y="2651800"/>
            <a:ext cx="3877521" cy="192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9363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D9C33DF-9B4B-4BF0-AD8F-DDBC8E80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4674" y="4856970"/>
            <a:ext cx="2057400" cy="273844"/>
          </a:xfrm>
        </p:spPr>
        <p:txBody>
          <a:bodyPr/>
          <a:lstStyle/>
          <a:p>
            <a:fld id="{DBA3E0F9-9AB8-42A6-A81D-26E92BF03D0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64999-B6B7-4353-A238-566752C3E461}"/>
              </a:ext>
            </a:extLst>
          </p:cNvPr>
          <p:cNvSpPr/>
          <p:nvPr/>
        </p:nvSpPr>
        <p:spPr>
          <a:xfrm>
            <a:off x="2368860" y="575073"/>
            <a:ext cx="6028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Положение о комитете (комиссии) по охране труда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Минтруд разрабатывает новое положение о комитете (комиссии) по охране труда">
            <a:extLst>
              <a:ext uri="{FF2B5EF4-FFF2-40B4-BE49-F238E27FC236}">
                <a16:creationId xmlns:a16="http://schemas.microsoft.com/office/drawing/2014/main" xmlns="" id="{5ED5832F-CA88-4477-BA09-6E8F68F0C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5931" y="2824697"/>
            <a:ext cx="3083056" cy="209748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B5C5AAC-1341-412E-98F9-D45B29C641DE}"/>
              </a:ext>
            </a:extLst>
          </p:cNvPr>
          <p:cNvSpPr/>
          <p:nvPr/>
        </p:nvSpPr>
        <p:spPr>
          <a:xfrm>
            <a:off x="578390" y="1077072"/>
            <a:ext cx="79872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Пропишите в положении три новых обязанности комитета (комиссии):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рассматривать замечания и мнения уполномоченных по охране труда работников по результатам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спецоценки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 оценки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профрисков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участвовать в рассмотрении обстоятельств и причин микротравм;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анализировать локально-нормативные акты работодателя.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8" name="Picture 4" descr="Положение о комитете (комиссии) по охране труда">
            <a:extLst>
              <a:ext uri="{FF2B5EF4-FFF2-40B4-BE49-F238E27FC236}">
                <a16:creationId xmlns:a16="http://schemas.microsoft.com/office/drawing/2014/main" xmlns="" id="{4263B0B9-DC72-497C-ABD5-609174449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48" t="5589" r="11705" b="21212"/>
          <a:stretch/>
        </p:blipFill>
        <p:spPr bwMode="auto">
          <a:xfrm>
            <a:off x="331426" y="2315371"/>
            <a:ext cx="2788430" cy="281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90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D9C33DF-9B4B-4BF0-AD8F-DDBC8E80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4674" y="4856970"/>
            <a:ext cx="2057400" cy="273844"/>
          </a:xfrm>
        </p:spPr>
        <p:txBody>
          <a:bodyPr/>
          <a:lstStyle/>
          <a:p>
            <a:fld id="{DBA3E0F9-9AB8-42A6-A81D-26E92BF03D0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660E39B-6BF7-4864-A784-581AC3F2D27C}"/>
              </a:ext>
            </a:extLst>
          </p:cNvPr>
          <p:cNvSpPr/>
          <p:nvPr/>
        </p:nvSpPr>
        <p:spPr>
          <a:xfrm>
            <a:off x="1834738" y="362573"/>
            <a:ext cx="7309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2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Проведите внеочередное обучение с проверкой знаний</a:t>
            </a:r>
            <a:endParaRPr lang="ru-RU" sz="14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8AFFE270-B51B-4E7A-9EA1-813B6A81D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885" y="981777"/>
            <a:ext cx="3940911" cy="398270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6753DA8-CFC9-415E-930A-EC61EFC4BA41}"/>
              </a:ext>
            </a:extLst>
          </p:cNvPr>
          <p:cNvSpPr/>
          <p:nvPr/>
        </p:nvSpPr>
        <p:spPr>
          <a:xfrm>
            <a:off x="4572000" y="1124410"/>
            <a:ext cx="4037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Внеочередное обучение проводите для всех работников, в том числе офисных. Изменения в Трудовом кодексе РФ касаются всех работников организации. Обучите работников по программе. Включите в нее изменения и новые требования, которые должны знать работники.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 итогам обучения комиссия по охране труда проводит проверку знаний требований охраны труда в связи с изменением законодательства и утверждением новых подзаконных актов Минтруда.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957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D9C33DF-9B4B-4BF0-AD8F-DDBC8E80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4674" y="4856970"/>
            <a:ext cx="2057400" cy="273844"/>
          </a:xfrm>
        </p:spPr>
        <p:txBody>
          <a:bodyPr/>
          <a:lstStyle/>
          <a:p>
            <a:fld id="{DBA3E0F9-9AB8-42A6-A81D-26E92BF03D0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1F94ACE-DE28-4642-A710-850FEC5324AC}"/>
              </a:ext>
            </a:extLst>
          </p:cNvPr>
          <p:cNvSpPr/>
          <p:nvPr/>
        </p:nvSpPr>
        <p:spPr>
          <a:xfrm>
            <a:off x="2881821" y="362573"/>
            <a:ext cx="5124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 algn="just">
              <a:spcAft>
                <a:spcPts val="12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Проверьте безопасность рабочих мест</a:t>
            </a:r>
            <a:endParaRPr lang="ru-RU" sz="14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0211AC2-8771-44AA-ACA3-944C58770C01}"/>
              </a:ext>
            </a:extLst>
          </p:cNvPr>
          <p:cNvSpPr/>
          <p:nvPr/>
        </p:nvSpPr>
        <p:spPr>
          <a:xfrm>
            <a:off x="428596" y="85723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Обратите внимание на семь контрольных точек при проверке рабочего места: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Рабочая поза 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Отображение информации и знаки безопасности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Машины и оборудование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Профриски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и знаки безопасности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Перемещение людей и грузов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Аварийные ситуации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Запрет на работу в опасных условиях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  <p:pic>
        <p:nvPicPr>
          <p:cNvPr id="7170" name="Picture 2" descr="Работа на токарном станке">
            <a:extLst>
              <a:ext uri="{FF2B5EF4-FFF2-40B4-BE49-F238E27FC236}">
                <a16:creationId xmlns:a16="http://schemas.microsoft.com/office/drawing/2014/main" xmlns="" id="{B7B90A3D-B981-463A-8FB9-6D670EE03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0674" y="1006926"/>
            <a:ext cx="30480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рофессиональные риски в охране труда">
            <a:extLst>
              <a:ext uri="{FF2B5EF4-FFF2-40B4-BE49-F238E27FC236}">
                <a16:creationId xmlns:a16="http://schemas.microsoft.com/office/drawing/2014/main" xmlns="" id="{40DAEF0F-1ACD-4084-9EF2-489A33A2E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4208" y="3279627"/>
            <a:ext cx="2426344" cy="150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45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3E521D0-6B64-47A9-82D9-D41BB3872E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772C852-B6A5-4B41-B9F8-6BEF87366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9CE6E0F-DD75-490F-9E3D-9B3CE15F6603}"/>
              </a:ext>
            </a:extLst>
          </p:cNvPr>
          <p:cNvSpPr/>
          <p:nvPr/>
        </p:nvSpPr>
        <p:spPr>
          <a:xfrm>
            <a:off x="1335974" y="236454"/>
            <a:ext cx="62879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</a:rPr>
              <a:t>ПРИКАЗ</a:t>
            </a:r>
          </a:p>
          <a:p>
            <a:pPr algn="ctr"/>
            <a:r>
              <a:rPr lang="ru-RU" b="1" dirty="0">
                <a:latin typeface="Arial" panose="020B0604020202020204" pitchFamily="34" charset="0"/>
              </a:rPr>
              <a:t>от 29 октября 2021 года № 776н</a:t>
            </a:r>
          </a:p>
          <a:p>
            <a:pPr algn="ctr"/>
            <a:r>
              <a:rPr lang="ru-RU" b="1" dirty="0">
                <a:latin typeface="Arial" panose="020B0604020202020204" pitchFamily="34" charset="0"/>
              </a:rPr>
              <a:t>Об утверждении </a:t>
            </a:r>
            <a:r>
              <a:rPr lang="ru-RU" b="1" u="sng" dirty="0"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Примерного положения о системе управления охраной труда</a:t>
            </a:r>
            <a:endParaRPr lang="ru-RU" b="1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D1D64D-4F23-4B46-99BD-9A2429DD7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FE0B8A6-5654-46FF-A1EC-424AE7CE93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7350" y="150072"/>
            <a:ext cx="936000" cy="70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686E5B4-5B66-405C-BB8E-8663DEA4FD1A}"/>
              </a:ext>
            </a:extLst>
          </p:cNvPr>
          <p:cNvSpPr/>
          <p:nvPr/>
        </p:nvSpPr>
        <p:spPr>
          <a:xfrm>
            <a:off x="0" y="1357304"/>
            <a:ext cx="5379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PT Serif"/>
              </a:rPr>
              <a:t>Приказ вступает в силу с 1 марта 2022 года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7F982AB-3C04-4958-B9DB-1D1998CE29E3}"/>
              </a:ext>
            </a:extLst>
          </p:cNvPr>
          <p:cNvSpPr/>
          <p:nvPr/>
        </p:nvSpPr>
        <p:spPr>
          <a:xfrm>
            <a:off x="486888" y="1726238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положении изменили перечень работодателей, которые могут упростить структуру системы управления охраной труда (далее – СУОТ), политику и основные процедуры СУОТ, прописали процессы функционирования СУОТ. </a:t>
            </a:r>
          </a:p>
        </p:txBody>
      </p:sp>
      <p:pic>
        <p:nvPicPr>
          <p:cNvPr id="1026" name="Picture 2" descr="Система управления охраной труда (СУОТ)">
            <a:extLst>
              <a:ext uri="{FF2B5EF4-FFF2-40B4-BE49-F238E27FC236}">
                <a16:creationId xmlns:a16="http://schemas.microsoft.com/office/drawing/2014/main" xmlns="" id="{0C455ABB-9362-409B-B7F5-9F14E59A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8888" y="1291652"/>
            <a:ext cx="3848100" cy="28860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3743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813A4C8-431C-4DB8-8354-B797978DC4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7F74839-21A1-44AB-A720-2F5AEE756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95BEF9-24E1-46DF-B39D-799A051CA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CDEDD8A-1988-433B-A2D3-97B641278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83E0865-21FE-47EE-A6E5-D8048720CD1B}"/>
              </a:ext>
            </a:extLst>
          </p:cNvPr>
          <p:cNvSpPr/>
          <p:nvPr/>
        </p:nvSpPr>
        <p:spPr>
          <a:xfrm>
            <a:off x="83127" y="12616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PT Serif"/>
              </a:rPr>
              <a:t>Приказ вступает в силу с 1 марта 2022 года и действует до 1 марта 2028 года.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BC2C0FB-9E82-48B7-A944-7A1A7391FE7D}"/>
              </a:ext>
            </a:extLst>
          </p:cNvPr>
          <p:cNvSpPr/>
          <p:nvPr/>
        </p:nvSpPr>
        <p:spPr>
          <a:xfrm>
            <a:off x="217754" y="193750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рабочем месте должны быть приняты меры по снижению уровней воздействия вредных факторов до предельно допустимых их значений с учетом применения средств защиты. Рабочее место, его размеры, взаимное расположение органов управления, средств отображения информации, размещение вспомогательного оборудования и инструментов должны учитывать требования охраны труда к выполняемой работе»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лакат &amp;quot;Правильно организуй рабочее место&amp;quot;: продажа, цена в Минске. Серия  плакатов &amp;quot;Охрана труда в офисе&amp;quot; от ООО &amp;quot;Безопасность объектов&amp;quot;">
            <a:extLst>
              <a:ext uri="{FF2B5EF4-FFF2-40B4-BE49-F238E27FC236}">
                <a16:creationId xmlns:a16="http://schemas.microsoft.com/office/drawing/2014/main" xmlns="" id="{98D4D09E-AC01-4407-A071-EA0836970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01" b="7196"/>
          <a:stretch/>
        </p:blipFill>
        <p:spPr bwMode="auto">
          <a:xfrm>
            <a:off x="5207909" y="1625435"/>
            <a:ext cx="3052902" cy="285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D48815-1F02-46EE-8299-A0BF0C97DA1C}"/>
              </a:ext>
            </a:extLst>
          </p:cNvPr>
          <p:cNvSpPr txBox="1"/>
          <p:nvPr/>
        </p:nvSpPr>
        <p:spPr>
          <a:xfrm>
            <a:off x="2067752" y="386187"/>
            <a:ext cx="6581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Приказ Минтруда №774н ль 29.10.2021 «Об утверждении общих требований к организации безопасного рабочего места»</a:t>
            </a:r>
          </a:p>
        </p:txBody>
      </p:sp>
    </p:spTree>
    <p:extLst>
      <p:ext uri="{BB962C8B-B14F-4D97-AF65-F5344CB8AC3E}">
        <p14:creationId xmlns:p14="http://schemas.microsoft.com/office/powerpoint/2010/main" xmlns="" val="472037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D74D7D4-9966-4C34-9C4A-C462CED26C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7691B9-738E-4084-97BC-B9E94539A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82" y="1643056"/>
            <a:ext cx="4918954" cy="9941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России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29.10.2021 г. №772н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основных требований к порядку разработки и содержанию правил и инструкций по охране труда, разрабатываемых работодателем"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67CA369-1AC9-4674-B9F0-4AF85F7C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C82BA6A-327C-44EF-9E46-C28EDCBB6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18288A-7E16-455C-98FB-325ACFF685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1026" name="Picture 2" descr="Титульный лист инструкции по охране труда для работника | Купить в Москве">
            <a:extLst>
              <a:ext uri="{FF2B5EF4-FFF2-40B4-BE49-F238E27FC236}">
                <a16:creationId xmlns:a16="http://schemas.microsoft.com/office/drawing/2014/main" xmlns="" id="{77F97711-6CB3-4DC1-BBF1-7D0D2063A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8300" y="599725"/>
            <a:ext cx="3436690" cy="364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AB18012-AE57-43D7-B359-32090D78C010}"/>
              </a:ext>
            </a:extLst>
          </p:cNvPr>
          <p:cNvSpPr/>
          <p:nvPr/>
        </p:nvSpPr>
        <p:spPr>
          <a:xfrm>
            <a:off x="340574" y="250971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В зависимости от специфики деятельности и исходя из оценки уровней профессиональных рисков работодатель вправе устанавливать в правилах и инструкциях по охране труда дополнительные требования безопасности, не противоречащие государственным нормативным требованиям охраны труда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6DE4014-8CAB-4E07-A0E2-8918C0307066}"/>
              </a:ext>
            </a:extLst>
          </p:cNvPr>
          <p:cNvSpPr/>
          <p:nvPr/>
        </p:nvSpPr>
        <p:spPr>
          <a:xfrm>
            <a:off x="500034" y="47741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Действует с 01.03.2022 г. по 01.03.2028 г.</a:t>
            </a:r>
          </a:p>
        </p:txBody>
      </p:sp>
    </p:spTree>
    <p:extLst>
      <p:ext uri="{BB962C8B-B14F-4D97-AF65-F5344CB8AC3E}">
        <p14:creationId xmlns:p14="http://schemas.microsoft.com/office/powerpoint/2010/main" xmlns="" val="4277917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29C0587-2AB8-4AF2-A114-AC280FEB2B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5A5B919-8CED-4654-9C5D-4E7002B10C48}"/>
              </a:ext>
            </a:extLst>
          </p:cNvPr>
          <p:cNvSpPr/>
          <p:nvPr/>
        </p:nvSpPr>
        <p:spPr>
          <a:xfrm>
            <a:off x="1221260" y="657215"/>
            <a:ext cx="7564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от 14.09.2021 №629н "Об утверждении предельно допустимых норм нагрузок для женщин при подъеме и перемещении тяжестей вручную"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Приложения">
            <a:extLst>
              <a:ext uri="{FF2B5EF4-FFF2-40B4-BE49-F238E27FC236}">
                <a16:creationId xmlns:a16="http://schemas.microsoft.com/office/drawing/2014/main" xmlns="" id="{3C1AF067-D085-4EA8-B9F7-3CCA0483D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4221" y="1796544"/>
            <a:ext cx="6552272" cy="233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6AF01C9-EB5A-43A1-9C43-66F0C0F1C970}"/>
              </a:ext>
            </a:extLst>
          </p:cNvPr>
          <p:cNvSpPr txBox="1"/>
          <p:nvPr/>
        </p:nvSpPr>
        <p:spPr>
          <a:xfrm>
            <a:off x="633851" y="4319085"/>
            <a:ext cx="6550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Срок действия: с 1 марта 2022 года до 1 марта 2028 года.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E03A9C8-BC14-4ABD-9792-DE07BBF243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7A2CC2-ABF8-497E-ABF7-260A26EEF6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32882"/>
            <a:ext cx="936000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9652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B1E02D1-4041-4D9F-B3CE-5837029B919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lang="ru-RU" spc="-5" smtClean="0"/>
              <a:pPr marL="38100">
                <a:lnSpc>
                  <a:spcPts val="1425"/>
                </a:lnSpc>
              </a:pPr>
              <a:t>15</a:t>
            </a:fld>
            <a:endParaRPr lang="ru-RU" spc="-5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7306BA9-B8E5-4AF3-8638-3F139EB2F2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261072C-B1D8-4B60-8EC7-F4911A650F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D59D0A9-18EF-49B8-9982-5E89308C6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6" name="AutoShape 4" descr="«Регуляторная гильотина» – реформа КНД">
            <a:extLst>
              <a:ext uri="{FF2B5EF4-FFF2-40B4-BE49-F238E27FC236}">
                <a16:creationId xmlns:a16="http://schemas.microsoft.com/office/drawing/2014/main" xmlns="" id="{D0CAF729-B985-4808-8784-22A0093C67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88232" y="2705347"/>
            <a:ext cx="280491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1D28B9B3-70B6-4C1E-A378-8166DABE2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1237834"/>
              </p:ext>
            </p:extLst>
          </p:nvPr>
        </p:nvGraphicFramePr>
        <p:xfrm>
          <a:off x="217755" y="1298978"/>
          <a:ext cx="6240195" cy="3026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00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8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1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Исходное количество ПОТ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122 документа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solidFill>
                          <a:srgbClr val="1C84BA"/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Утратили силу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79 документов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solidFill>
                          <a:srgbClr val="1C84BA"/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Принято новых</a:t>
                      </a:r>
                      <a:r>
                        <a:rPr lang="ru-RU" sz="1200" b="1" baseline="0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 ПОТ, в том числе:</a:t>
                      </a:r>
                      <a:endParaRPr lang="ru-RU" sz="1200" b="1" dirty="0">
                        <a:solidFill>
                          <a:srgbClr val="1C84BA"/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40 документов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взамен старых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30 документов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 новых отраслях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9 документов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6626"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взамен старых ПОТ + новые отрасли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1 документ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Вступило</a:t>
                      </a:r>
                      <a:r>
                        <a:rPr lang="ru-RU" sz="1200" b="1" baseline="0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 в силу 01.01.2021</a:t>
                      </a:r>
                      <a:endParaRPr lang="ru-RU" sz="1200" b="1" dirty="0">
                        <a:solidFill>
                          <a:srgbClr val="1C84BA"/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38 документов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Вступило в силу 01.03.2021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1 документ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5458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Вступило</a:t>
                      </a:r>
                      <a:r>
                        <a:rPr lang="ru-RU" sz="1200" b="1" baseline="0" dirty="0">
                          <a:solidFill>
                            <a:srgbClr val="1C84BA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 в силу 01.09.2021</a:t>
                      </a:r>
                      <a:endParaRPr lang="ru-RU" sz="1200" b="1" dirty="0">
                        <a:solidFill>
                          <a:srgbClr val="1C84BA"/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1 документ</a:t>
                      </a:r>
                    </a:p>
                  </a:txBody>
                  <a:tcPr marL="45720" marR="4572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pic>
        <p:nvPicPr>
          <p:cNvPr id="8" name="Picture 2" descr="Изображения Документ | Бесплатные векторы, стоковые фото и PSD">
            <a:extLst>
              <a:ext uri="{FF2B5EF4-FFF2-40B4-BE49-F238E27FC236}">
                <a16:creationId xmlns:a16="http://schemas.microsoft.com/office/drawing/2014/main" xmlns="" id="{3A0E1992-1594-406E-A593-4992667AA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4FA0CB"/>
              </a:clrFrom>
              <a:clrTo>
                <a:srgbClr val="4FA0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973" y="1552125"/>
            <a:ext cx="3380057" cy="253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3B38715-9217-4F53-AF01-1731ECA826D8}"/>
              </a:ext>
            </a:extLst>
          </p:cNvPr>
          <p:cNvSpPr txBox="1">
            <a:spLocks/>
          </p:cNvSpPr>
          <p:nvPr/>
        </p:nvSpPr>
        <p:spPr>
          <a:xfrm>
            <a:off x="1867961" y="276951"/>
            <a:ext cx="5510348" cy="448242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PFDinDisplayPro-Regular"/>
                <a:ea typeface="PFDinDisplayPro-Regular"/>
                <a:cs typeface="PFDinDisplayPro-Regular"/>
                <a:sym typeface="PFDinDisplayPro-Regular"/>
              </a:defRPr>
            </a:lvl1pPr>
          </a:lstStyle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Новые правила по охране труда в 2021 году</a:t>
            </a:r>
          </a:p>
        </p:txBody>
      </p:sp>
    </p:spTree>
    <p:extLst>
      <p:ext uri="{BB962C8B-B14F-4D97-AF65-F5344CB8AC3E}">
        <p14:creationId xmlns:p14="http://schemas.microsoft.com/office/powerpoint/2010/main" xmlns="" val="3715801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7CAACFD-7A65-4F5A-80A1-EE3468D2EEC8}"/>
              </a:ext>
            </a:extLst>
          </p:cNvPr>
          <p:cNvSpPr txBox="1"/>
          <p:nvPr/>
        </p:nvSpPr>
        <p:spPr>
          <a:xfrm>
            <a:off x="2473509" y="224146"/>
            <a:ext cx="5553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Трудовой Кодекс РФ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раздел 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X</a:t>
            </a:r>
            <a:endParaRPr lang="ru-RU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pic>
        <p:nvPicPr>
          <p:cNvPr id="4104" name="Picture 8" descr="Картинки по запросу &quot;тк рф работоадтель&quot;">
            <a:extLst>
              <a:ext uri="{FF2B5EF4-FFF2-40B4-BE49-F238E27FC236}">
                <a16:creationId xmlns:a16="http://schemas.microsoft.com/office/drawing/2014/main" xmlns="" id="{86C64CC0-C961-4644-A529-9A9CA96E8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874" y="1184564"/>
            <a:ext cx="4156364" cy="38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E66D269-83FF-40A7-B7FE-30A86EE4E77A}"/>
              </a:ext>
            </a:extLst>
          </p:cNvPr>
          <p:cNvSpPr/>
          <p:nvPr/>
        </p:nvSpPr>
        <p:spPr>
          <a:xfrm>
            <a:off x="4250239" y="1184564"/>
            <a:ext cx="47137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B2B2B"/>
                </a:solidFill>
                <a:latin typeface="PT Sans"/>
              </a:rPr>
              <a:t>Государственная дума в третьем чтении одобрила проект поправок в раздел 10 ТК РФ. Измененная редакция раздела вступит в силу</a:t>
            </a:r>
          </a:p>
          <a:p>
            <a:pPr algn="ctr"/>
            <a:r>
              <a:rPr lang="ru-RU" sz="2000" b="1" dirty="0">
                <a:solidFill>
                  <a:srgbClr val="2B2B2B"/>
                </a:solidFill>
                <a:latin typeface="PT Sans"/>
              </a:rPr>
              <a:t> с 1 марта 2022 года.</a:t>
            </a:r>
            <a:endParaRPr lang="ru-RU" sz="2000" b="1" i="0" dirty="0">
              <a:solidFill>
                <a:srgbClr val="2B2B2B"/>
              </a:solidFill>
              <a:effectLst/>
              <a:latin typeface="PT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9F69C4D-5EE8-465B-9D88-79E402C26F68}"/>
              </a:ext>
            </a:extLst>
          </p:cNvPr>
          <p:cNvSpPr/>
          <p:nvPr/>
        </p:nvSpPr>
        <p:spPr>
          <a:xfrm>
            <a:off x="4572000" y="2779641"/>
            <a:ext cx="3943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2B2B"/>
                </a:solidFill>
                <a:latin typeface="PT Sans"/>
              </a:rPr>
              <a:t>Изменения коснутся статей: 209, 214, 216, 218, 221, 226.</a:t>
            </a:r>
            <a:endParaRPr lang="ru-RU" b="1" i="0" dirty="0">
              <a:solidFill>
                <a:srgbClr val="2B2B2B"/>
              </a:solidFill>
              <a:effectLst/>
              <a:latin typeface="PT San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90859F6-8E8B-4C60-BF50-AEBB9B7FAB0B}"/>
              </a:ext>
            </a:extLst>
          </p:cNvPr>
          <p:cNvSpPr/>
          <p:nvPr/>
        </p:nvSpPr>
        <p:spPr>
          <a:xfrm>
            <a:off x="4315553" y="3616240"/>
            <a:ext cx="4459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NotoSerif"/>
              </a:rPr>
              <a:t>Федеральный закон от 2 июля 2021 г. N 311-Ф3 "О внесении изменений в Трудовой кодекс Российской Федерации"</a:t>
            </a:r>
            <a:endParaRPr lang="ru-RU" b="1" i="0" dirty="0">
              <a:solidFill>
                <a:srgbClr val="000000"/>
              </a:solidFill>
              <a:effectLst/>
              <a:latin typeface="Noto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773862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6071" y="3494203"/>
            <a:ext cx="2275013" cy="162543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27BAC5-5EFA-4E09-9C75-AA40A9A6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6A6BB664-74B4-4AAA-91F7-DB63283C1FAE}"/>
              </a:ext>
            </a:extLst>
          </p:cNvPr>
          <p:cNvSpPr txBox="1">
            <a:spLocks/>
          </p:cNvSpPr>
          <p:nvPr/>
        </p:nvSpPr>
        <p:spPr>
          <a:xfrm>
            <a:off x="827588" y="32063"/>
            <a:ext cx="8296021" cy="83099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68855" marR="5080" indent="-1104900">
              <a:lnSpc>
                <a:spcPts val="3020"/>
              </a:lnSpc>
              <a:spcBef>
                <a:spcPts val="480"/>
              </a:spcBef>
            </a:pPr>
            <a:r>
              <a:rPr lang="ru-RU" sz="2000" spc="-45" dirty="0"/>
              <a:t>Глава </a:t>
            </a:r>
            <a:r>
              <a:rPr lang="ru-RU" sz="2000" spc="-5" dirty="0"/>
              <a:t>35. </a:t>
            </a:r>
            <a:r>
              <a:rPr lang="ru-RU" sz="2000" spc="-85" dirty="0"/>
              <a:t>ПРАВА </a:t>
            </a:r>
            <a:r>
              <a:rPr lang="ru-RU" sz="2000" spc="-5" dirty="0"/>
              <a:t>И </a:t>
            </a:r>
            <a:r>
              <a:rPr lang="ru-RU" sz="2000" spc="-20" dirty="0"/>
              <a:t>ОБЯЗАННОСТИ </a:t>
            </a:r>
            <a:r>
              <a:rPr lang="ru-RU" sz="2000" spc="-50" dirty="0"/>
              <a:t>РАБОТОДАТЕЛЯ </a:t>
            </a:r>
            <a:r>
              <a:rPr lang="ru-RU" sz="2000" spc="-5" dirty="0"/>
              <a:t>И  </a:t>
            </a:r>
            <a:r>
              <a:rPr lang="ru-RU" sz="2000" spc="-35" dirty="0"/>
              <a:t>РАБОТНИКА               </a:t>
            </a:r>
            <a:r>
              <a:rPr lang="ru-RU" sz="2000" spc="-5" dirty="0"/>
              <a:t>В </a:t>
            </a:r>
            <a:r>
              <a:rPr lang="ru-RU" sz="2000" spc="-40" dirty="0"/>
              <a:t>ОБЛАСТИ </a:t>
            </a:r>
            <a:r>
              <a:rPr lang="ru-RU" sz="2000" spc="-70" dirty="0"/>
              <a:t>ОХРАНЫ</a:t>
            </a:r>
            <a:r>
              <a:rPr lang="ru-RU" sz="2000" spc="155" dirty="0"/>
              <a:t> </a:t>
            </a:r>
            <a:r>
              <a:rPr lang="ru-RU" sz="2000" spc="-45" dirty="0"/>
              <a:t>ТРУДА</a:t>
            </a:r>
            <a:endParaRPr lang="ru-RU" sz="2000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xmlns="" id="{D931C8E7-381C-4416-9ADC-5D7A23E97F2B}"/>
              </a:ext>
            </a:extLst>
          </p:cNvPr>
          <p:cNvSpPr txBox="1"/>
          <p:nvPr/>
        </p:nvSpPr>
        <p:spPr>
          <a:xfrm>
            <a:off x="1613446" y="807675"/>
            <a:ext cx="74362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solidFill>
                  <a:srgbClr val="047971"/>
                </a:solidFill>
                <a:latin typeface="Arial"/>
                <a:cs typeface="Arial"/>
              </a:rPr>
              <a:t>Статья </a:t>
            </a:r>
            <a:r>
              <a:rPr b="1" spc="-5" dirty="0">
                <a:solidFill>
                  <a:srgbClr val="047971"/>
                </a:solidFill>
                <a:latin typeface="Arial"/>
                <a:cs typeface="Arial"/>
              </a:rPr>
              <a:t>214. </a:t>
            </a:r>
            <a:r>
              <a:rPr b="1" spc="-15" dirty="0">
                <a:solidFill>
                  <a:srgbClr val="047971"/>
                </a:solidFill>
                <a:latin typeface="Arial"/>
                <a:cs typeface="Arial"/>
              </a:rPr>
              <a:t>Обязанности </a:t>
            </a:r>
            <a:r>
              <a:rPr b="1" spc="-20" dirty="0">
                <a:solidFill>
                  <a:srgbClr val="047971"/>
                </a:solidFill>
                <a:latin typeface="Arial"/>
                <a:cs typeface="Arial"/>
              </a:rPr>
              <a:t>работодателя </a:t>
            </a:r>
            <a:r>
              <a:rPr b="1" dirty="0">
                <a:solidFill>
                  <a:srgbClr val="047971"/>
                </a:solidFill>
                <a:latin typeface="Arial"/>
                <a:cs typeface="Arial"/>
              </a:rPr>
              <a:t>в </a:t>
            </a:r>
            <a:r>
              <a:rPr b="1" spc="-15" dirty="0">
                <a:solidFill>
                  <a:srgbClr val="047971"/>
                </a:solidFill>
                <a:latin typeface="Arial"/>
                <a:cs typeface="Arial"/>
              </a:rPr>
              <a:t>области охраны</a:t>
            </a:r>
            <a:r>
              <a:rPr b="1" spc="200" dirty="0">
                <a:solidFill>
                  <a:srgbClr val="047971"/>
                </a:solidFill>
                <a:latin typeface="Arial"/>
                <a:cs typeface="Arial"/>
              </a:rPr>
              <a:t> </a:t>
            </a:r>
            <a:r>
              <a:rPr b="1" spc="-35" dirty="0">
                <a:solidFill>
                  <a:srgbClr val="047971"/>
                </a:solidFill>
                <a:latin typeface="Arial"/>
                <a:cs typeface="Arial"/>
              </a:rPr>
              <a:t>труда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xmlns="" id="{87E6BAA8-D543-4D32-A4D1-D75F2B23B28D}"/>
              </a:ext>
            </a:extLst>
          </p:cNvPr>
          <p:cNvSpPr/>
          <p:nvPr/>
        </p:nvSpPr>
        <p:spPr>
          <a:xfrm>
            <a:off x="0" y="1000114"/>
            <a:ext cx="8829524" cy="4025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xmlns="" id="{2A140B46-06DB-4168-A655-93C1C5B56431}"/>
              </a:ext>
            </a:extLst>
          </p:cNvPr>
          <p:cNvSpPr/>
          <p:nvPr/>
        </p:nvSpPr>
        <p:spPr>
          <a:xfrm>
            <a:off x="876301" y="1200150"/>
            <a:ext cx="121919" cy="3438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xmlns="" id="{8EF465B9-D22C-44C2-92E1-BF06FD534356}"/>
              </a:ext>
            </a:extLst>
          </p:cNvPr>
          <p:cNvSpPr/>
          <p:nvPr/>
        </p:nvSpPr>
        <p:spPr>
          <a:xfrm>
            <a:off x="6508942" y="1441308"/>
            <a:ext cx="870427" cy="604256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60044" y="0"/>
                </a:moveTo>
                <a:lnTo>
                  <a:pt x="311208" y="3286"/>
                </a:lnTo>
                <a:lnTo>
                  <a:pt x="264362" y="12858"/>
                </a:lnTo>
                <a:lnTo>
                  <a:pt x="219938" y="28289"/>
                </a:lnTo>
                <a:lnTo>
                  <a:pt x="178364" y="49149"/>
                </a:lnTo>
                <a:lnTo>
                  <a:pt x="140071" y="75009"/>
                </a:lnTo>
                <a:lnTo>
                  <a:pt x="105489" y="105441"/>
                </a:lnTo>
                <a:lnTo>
                  <a:pt x="75047" y="140017"/>
                </a:lnTo>
                <a:lnTo>
                  <a:pt x="49177" y="178308"/>
                </a:lnTo>
                <a:lnTo>
                  <a:pt x="28307" y="219884"/>
                </a:lnTo>
                <a:lnTo>
                  <a:pt x="12867" y="264318"/>
                </a:lnTo>
                <a:lnTo>
                  <a:pt x="3288" y="311181"/>
                </a:lnTo>
                <a:lnTo>
                  <a:pt x="0" y="360045"/>
                </a:lnTo>
                <a:lnTo>
                  <a:pt x="3288" y="408879"/>
                </a:lnTo>
                <a:lnTo>
                  <a:pt x="12867" y="455717"/>
                </a:lnTo>
                <a:lnTo>
                  <a:pt x="28307" y="500131"/>
                </a:lnTo>
                <a:lnTo>
                  <a:pt x="49177" y="541692"/>
                </a:lnTo>
                <a:lnTo>
                  <a:pt x="75047" y="579970"/>
                </a:lnTo>
                <a:lnTo>
                  <a:pt x="105489" y="614537"/>
                </a:lnTo>
                <a:lnTo>
                  <a:pt x="140071" y="644962"/>
                </a:lnTo>
                <a:lnTo>
                  <a:pt x="178364" y="670818"/>
                </a:lnTo>
                <a:lnTo>
                  <a:pt x="219938" y="691675"/>
                </a:lnTo>
                <a:lnTo>
                  <a:pt x="264362" y="707104"/>
                </a:lnTo>
                <a:lnTo>
                  <a:pt x="311208" y="716676"/>
                </a:lnTo>
                <a:lnTo>
                  <a:pt x="360044" y="719963"/>
                </a:lnTo>
                <a:lnTo>
                  <a:pt x="408908" y="716676"/>
                </a:lnTo>
                <a:lnTo>
                  <a:pt x="455771" y="707104"/>
                </a:lnTo>
                <a:lnTo>
                  <a:pt x="500205" y="691675"/>
                </a:lnTo>
                <a:lnTo>
                  <a:pt x="541781" y="670818"/>
                </a:lnTo>
                <a:lnTo>
                  <a:pt x="580072" y="644962"/>
                </a:lnTo>
                <a:lnTo>
                  <a:pt x="614648" y="614537"/>
                </a:lnTo>
                <a:lnTo>
                  <a:pt x="645080" y="579970"/>
                </a:lnTo>
                <a:lnTo>
                  <a:pt x="670940" y="541692"/>
                </a:lnTo>
                <a:lnTo>
                  <a:pt x="691800" y="500131"/>
                </a:lnTo>
                <a:lnTo>
                  <a:pt x="707231" y="455717"/>
                </a:lnTo>
                <a:lnTo>
                  <a:pt x="716803" y="408879"/>
                </a:lnTo>
                <a:lnTo>
                  <a:pt x="720089" y="360045"/>
                </a:lnTo>
                <a:lnTo>
                  <a:pt x="716803" y="311181"/>
                </a:lnTo>
                <a:lnTo>
                  <a:pt x="707231" y="264318"/>
                </a:lnTo>
                <a:lnTo>
                  <a:pt x="691800" y="219884"/>
                </a:lnTo>
                <a:lnTo>
                  <a:pt x="670940" y="178308"/>
                </a:lnTo>
                <a:lnTo>
                  <a:pt x="645080" y="140017"/>
                </a:lnTo>
                <a:lnTo>
                  <a:pt x="614648" y="105441"/>
                </a:lnTo>
                <a:lnTo>
                  <a:pt x="580072" y="75009"/>
                </a:lnTo>
                <a:lnTo>
                  <a:pt x="541781" y="49149"/>
                </a:lnTo>
                <a:lnTo>
                  <a:pt x="500205" y="28289"/>
                </a:lnTo>
                <a:lnTo>
                  <a:pt x="455771" y="12858"/>
                </a:lnTo>
                <a:lnTo>
                  <a:pt x="408908" y="3286"/>
                </a:lnTo>
                <a:lnTo>
                  <a:pt x="3600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xmlns="" id="{84C45A7F-5C8A-4489-8DF4-51DA2F4C02EE}"/>
              </a:ext>
            </a:extLst>
          </p:cNvPr>
          <p:cNvSpPr/>
          <p:nvPr/>
        </p:nvSpPr>
        <p:spPr>
          <a:xfrm>
            <a:off x="6508942" y="1441308"/>
            <a:ext cx="870427" cy="604256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0" y="360045"/>
                </a:moveTo>
                <a:lnTo>
                  <a:pt x="3288" y="311181"/>
                </a:lnTo>
                <a:lnTo>
                  <a:pt x="12867" y="264318"/>
                </a:lnTo>
                <a:lnTo>
                  <a:pt x="28307" y="219884"/>
                </a:lnTo>
                <a:lnTo>
                  <a:pt x="49177" y="178307"/>
                </a:lnTo>
                <a:lnTo>
                  <a:pt x="75047" y="140017"/>
                </a:lnTo>
                <a:lnTo>
                  <a:pt x="105489" y="105441"/>
                </a:lnTo>
                <a:lnTo>
                  <a:pt x="140071" y="75009"/>
                </a:lnTo>
                <a:lnTo>
                  <a:pt x="178364" y="49148"/>
                </a:lnTo>
                <a:lnTo>
                  <a:pt x="219938" y="28289"/>
                </a:lnTo>
                <a:lnTo>
                  <a:pt x="264362" y="12858"/>
                </a:lnTo>
                <a:lnTo>
                  <a:pt x="311208" y="3286"/>
                </a:lnTo>
                <a:lnTo>
                  <a:pt x="360044" y="0"/>
                </a:lnTo>
                <a:lnTo>
                  <a:pt x="408908" y="3286"/>
                </a:lnTo>
                <a:lnTo>
                  <a:pt x="455771" y="12858"/>
                </a:lnTo>
                <a:lnTo>
                  <a:pt x="500205" y="28289"/>
                </a:lnTo>
                <a:lnTo>
                  <a:pt x="541781" y="49149"/>
                </a:lnTo>
                <a:lnTo>
                  <a:pt x="580072" y="75009"/>
                </a:lnTo>
                <a:lnTo>
                  <a:pt x="614648" y="105441"/>
                </a:lnTo>
                <a:lnTo>
                  <a:pt x="645080" y="140017"/>
                </a:lnTo>
                <a:lnTo>
                  <a:pt x="670940" y="178308"/>
                </a:lnTo>
                <a:lnTo>
                  <a:pt x="691800" y="219884"/>
                </a:lnTo>
                <a:lnTo>
                  <a:pt x="707231" y="264318"/>
                </a:lnTo>
                <a:lnTo>
                  <a:pt x="716803" y="311181"/>
                </a:lnTo>
                <a:lnTo>
                  <a:pt x="720089" y="360045"/>
                </a:lnTo>
                <a:lnTo>
                  <a:pt x="716803" y="408879"/>
                </a:lnTo>
                <a:lnTo>
                  <a:pt x="707231" y="455717"/>
                </a:lnTo>
                <a:lnTo>
                  <a:pt x="691800" y="500131"/>
                </a:lnTo>
                <a:lnTo>
                  <a:pt x="670940" y="541692"/>
                </a:lnTo>
                <a:lnTo>
                  <a:pt x="645080" y="579970"/>
                </a:lnTo>
                <a:lnTo>
                  <a:pt x="614648" y="614537"/>
                </a:lnTo>
                <a:lnTo>
                  <a:pt x="580072" y="644962"/>
                </a:lnTo>
                <a:lnTo>
                  <a:pt x="541781" y="670818"/>
                </a:lnTo>
                <a:lnTo>
                  <a:pt x="500205" y="691675"/>
                </a:lnTo>
                <a:lnTo>
                  <a:pt x="455771" y="707104"/>
                </a:lnTo>
                <a:lnTo>
                  <a:pt x="408908" y="716676"/>
                </a:lnTo>
                <a:lnTo>
                  <a:pt x="360044" y="719963"/>
                </a:lnTo>
                <a:lnTo>
                  <a:pt x="311208" y="716676"/>
                </a:lnTo>
                <a:lnTo>
                  <a:pt x="264362" y="707104"/>
                </a:lnTo>
                <a:lnTo>
                  <a:pt x="219938" y="691675"/>
                </a:lnTo>
                <a:lnTo>
                  <a:pt x="178364" y="670818"/>
                </a:lnTo>
                <a:lnTo>
                  <a:pt x="140071" y="644962"/>
                </a:lnTo>
                <a:lnTo>
                  <a:pt x="105489" y="614537"/>
                </a:lnTo>
                <a:lnTo>
                  <a:pt x="75047" y="579970"/>
                </a:lnTo>
                <a:lnTo>
                  <a:pt x="49177" y="541692"/>
                </a:lnTo>
                <a:lnTo>
                  <a:pt x="28307" y="500131"/>
                </a:lnTo>
                <a:lnTo>
                  <a:pt x="12867" y="455717"/>
                </a:lnTo>
                <a:lnTo>
                  <a:pt x="3288" y="408879"/>
                </a:lnTo>
                <a:lnTo>
                  <a:pt x="0" y="360045"/>
                </a:lnTo>
                <a:close/>
              </a:path>
            </a:pathLst>
          </a:custGeom>
          <a:ln w="63500">
            <a:solidFill>
              <a:srgbClr val="07A2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xmlns="" id="{8EAD5BB4-A72D-4E0D-AF29-E373516ABDCC}"/>
              </a:ext>
            </a:extLst>
          </p:cNvPr>
          <p:cNvSpPr/>
          <p:nvPr/>
        </p:nvSpPr>
        <p:spPr>
          <a:xfrm>
            <a:off x="7841494" y="2058262"/>
            <a:ext cx="827250" cy="583305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60045" y="0"/>
                </a:moveTo>
                <a:lnTo>
                  <a:pt x="311181" y="3286"/>
                </a:lnTo>
                <a:lnTo>
                  <a:pt x="264318" y="12858"/>
                </a:lnTo>
                <a:lnTo>
                  <a:pt x="219884" y="28289"/>
                </a:lnTo>
                <a:lnTo>
                  <a:pt x="178308" y="49149"/>
                </a:lnTo>
                <a:lnTo>
                  <a:pt x="140017" y="75009"/>
                </a:lnTo>
                <a:lnTo>
                  <a:pt x="105441" y="105441"/>
                </a:lnTo>
                <a:lnTo>
                  <a:pt x="75009" y="140017"/>
                </a:lnTo>
                <a:lnTo>
                  <a:pt x="49149" y="178308"/>
                </a:lnTo>
                <a:lnTo>
                  <a:pt x="28289" y="219884"/>
                </a:lnTo>
                <a:lnTo>
                  <a:pt x="12858" y="264318"/>
                </a:lnTo>
                <a:lnTo>
                  <a:pt x="3286" y="311181"/>
                </a:lnTo>
                <a:lnTo>
                  <a:pt x="0" y="360045"/>
                </a:lnTo>
                <a:lnTo>
                  <a:pt x="3286" y="408879"/>
                </a:lnTo>
                <a:lnTo>
                  <a:pt x="12858" y="455717"/>
                </a:lnTo>
                <a:lnTo>
                  <a:pt x="28289" y="500131"/>
                </a:lnTo>
                <a:lnTo>
                  <a:pt x="49149" y="541692"/>
                </a:lnTo>
                <a:lnTo>
                  <a:pt x="75009" y="579970"/>
                </a:lnTo>
                <a:lnTo>
                  <a:pt x="105441" y="614537"/>
                </a:lnTo>
                <a:lnTo>
                  <a:pt x="140017" y="644962"/>
                </a:lnTo>
                <a:lnTo>
                  <a:pt x="178308" y="670818"/>
                </a:lnTo>
                <a:lnTo>
                  <a:pt x="219884" y="691675"/>
                </a:lnTo>
                <a:lnTo>
                  <a:pt x="264318" y="707104"/>
                </a:lnTo>
                <a:lnTo>
                  <a:pt x="311181" y="716676"/>
                </a:lnTo>
                <a:lnTo>
                  <a:pt x="360045" y="719963"/>
                </a:lnTo>
                <a:lnTo>
                  <a:pt x="408879" y="716676"/>
                </a:lnTo>
                <a:lnTo>
                  <a:pt x="455717" y="707104"/>
                </a:lnTo>
                <a:lnTo>
                  <a:pt x="500131" y="691675"/>
                </a:lnTo>
                <a:lnTo>
                  <a:pt x="541692" y="670818"/>
                </a:lnTo>
                <a:lnTo>
                  <a:pt x="579970" y="644962"/>
                </a:lnTo>
                <a:lnTo>
                  <a:pt x="614537" y="614537"/>
                </a:lnTo>
                <a:lnTo>
                  <a:pt x="644962" y="579970"/>
                </a:lnTo>
                <a:lnTo>
                  <a:pt x="670818" y="541692"/>
                </a:lnTo>
                <a:lnTo>
                  <a:pt x="691675" y="500131"/>
                </a:lnTo>
                <a:lnTo>
                  <a:pt x="707104" y="455717"/>
                </a:lnTo>
                <a:lnTo>
                  <a:pt x="716676" y="408879"/>
                </a:lnTo>
                <a:lnTo>
                  <a:pt x="719962" y="360045"/>
                </a:lnTo>
                <a:lnTo>
                  <a:pt x="716676" y="311181"/>
                </a:lnTo>
                <a:lnTo>
                  <a:pt x="707104" y="264318"/>
                </a:lnTo>
                <a:lnTo>
                  <a:pt x="691675" y="219884"/>
                </a:lnTo>
                <a:lnTo>
                  <a:pt x="670818" y="178308"/>
                </a:lnTo>
                <a:lnTo>
                  <a:pt x="644962" y="140017"/>
                </a:lnTo>
                <a:lnTo>
                  <a:pt x="614537" y="105441"/>
                </a:lnTo>
                <a:lnTo>
                  <a:pt x="579970" y="75009"/>
                </a:lnTo>
                <a:lnTo>
                  <a:pt x="541692" y="49149"/>
                </a:lnTo>
                <a:lnTo>
                  <a:pt x="500131" y="28289"/>
                </a:lnTo>
                <a:lnTo>
                  <a:pt x="455717" y="12858"/>
                </a:lnTo>
                <a:lnTo>
                  <a:pt x="408879" y="3286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xmlns="" id="{35149B15-2DCC-4044-A7D4-18FAA4A3D883}"/>
              </a:ext>
            </a:extLst>
          </p:cNvPr>
          <p:cNvSpPr/>
          <p:nvPr/>
        </p:nvSpPr>
        <p:spPr>
          <a:xfrm>
            <a:off x="7841494" y="2058262"/>
            <a:ext cx="827250" cy="583305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0" y="360045"/>
                </a:moveTo>
                <a:lnTo>
                  <a:pt x="3286" y="408879"/>
                </a:lnTo>
                <a:lnTo>
                  <a:pt x="12858" y="455717"/>
                </a:lnTo>
                <a:lnTo>
                  <a:pt x="28289" y="500131"/>
                </a:lnTo>
                <a:lnTo>
                  <a:pt x="49149" y="541692"/>
                </a:lnTo>
                <a:lnTo>
                  <a:pt x="75009" y="579970"/>
                </a:lnTo>
                <a:lnTo>
                  <a:pt x="105441" y="614537"/>
                </a:lnTo>
                <a:lnTo>
                  <a:pt x="140017" y="644962"/>
                </a:lnTo>
                <a:lnTo>
                  <a:pt x="178307" y="670818"/>
                </a:lnTo>
                <a:lnTo>
                  <a:pt x="219884" y="691675"/>
                </a:lnTo>
                <a:lnTo>
                  <a:pt x="264318" y="707104"/>
                </a:lnTo>
                <a:lnTo>
                  <a:pt x="311181" y="716676"/>
                </a:lnTo>
                <a:lnTo>
                  <a:pt x="360045" y="719963"/>
                </a:lnTo>
                <a:lnTo>
                  <a:pt x="408879" y="716676"/>
                </a:lnTo>
                <a:lnTo>
                  <a:pt x="455717" y="707104"/>
                </a:lnTo>
                <a:lnTo>
                  <a:pt x="500131" y="691675"/>
                </a:lnTo>
                <a:lnTo>
                  <a:pt x="541692" y="670818"/>
                </a:lnTo>
                <a:lnTo>
                  <a:pt x="579970" y="644962"/>
                </a:lnTo>
                <a:lnTo>
                  <a:pt x="614537" y="614537"/>
                </a:lnTo>
                <a:lnTo>
                  <a:pt x="644962" y="579970"/>
                </a:lnTo>
                <a:lnTo>
                  <a:pt x="670818" y="541692"/>
                </a:lnTo>
                <a:lnTo>
                  <a:pt x="691675" y="500131"/>
                </a:lnTo>
                <a:lnTo>
                  <a:pt x="707104" y="455717"/>
                </a:lnTo>
                <a:lnTo>
                  <a:pt x="716676" y="408879"/>
                </a:lnTo>
                <a:lnTo>
                  <a:pt x="719962" y="360045"/>
                </a:lnTo>
                <a:lnTo>
                  <a:pt x="716676" y="311181"/>
                </a:lnTo>
                <a:lnTo>
                  <a:pt x="707104" y="264318"/>
                </a:lnTo>
                <a:lnTo>
                  <a:pt x="691675" y="219884"/>
                </a:lnTo>
                <a:lnTo>
                  <a:pt x="670818" y="178307"/>
                </a:lnTo>
                <a:lnTo>
                  <a:pt x="644962" y="140017"/>
                </a:lnTo>
                <a:lnTo>
                  <a:pt x="614537" y="105441"/>
                </a:lnTo>
                <a:lnTo>
                  <a:pt x="579970" y="75009"/>
                </a:lnTo>
                <a:lnTo>
                  <a:pt x="541692" y="49148"/>
                </a:lnTo>
                <a:lnTo>
                  <a:pt x="500131" y="28289"/>
                </a:lnTo>
                <a:lnTo>
                  <a:pt x="455717" y="12858"/>
                </a:lnTo>
                <a:lnTo>
                  <a:pt x="408879" y="3286"/>
                </a:lnTo>
                <a:lnTo>
                  <a:pt x="360045" y="0"/>
                </a:lnTo>
                <a:lnTo>
                  <a:pt x="311181" y="3286"/>
                </a:lnTo>
                <a:lnTo>
                  <a:pt x="264318" y="12858"/>
                </a:lnTo>
                <a:lnTo>
                  <a:pt x="219884" y="28289"/>
                </a:lnTo>
                <a:lnTo>
                  <a:pt x="178308" y="49149"/>
                </a:lnTo>
                <a:lnTo>
                  <a:pt x="140017" y="75009"/>
                </a:lnTo>
                <a:lnTo>
                  <a:pt x="105441" y="105441"/>
                </a:lnTo>
                <a:lnTo>
                  <a:pt x="75009" y="140017"/>
                </a:lnTo>
                <a:lnTo>
                  <a:pt x="49149" y="178308"/>
                </a:lnTo>
                <a:lnTo>
                  <a:pt x="28289" y="219884"/>
                </a:lnTo>
                <a:lnTo>
                  <a:pt x="12858" y="264318"/>
                </a:lnTo>
                <a:lnTo>
                  <a:pt x="3286" y="311181"/>
                </a:lnTo>
                <a:lnTo>
                  <a:pt x="0" y="360045"/>
                </a:lnTo>
                <a:close/>
              </a:path>
            </a:pathLst>
          </a:custGeom>
          <a:ln w="63500">
            <a:solidFill>
              <a:srgbClr val="0580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xmlns="" id="{33D059A5-475E-4011-817E-9CD117E395DF}"/>
              </a:ext>
            </a:extLst>
          </p:cNvPr>
          <p:cNvSpPr/>
          <p:nvPr/>
        </p:nvSpPr>
        <p:spPr>
          <a:xfrm>
            <a:off x="6214960" y="2645573"/>
            <a:ext cx="842207" cy="583908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60045" y="0"/>
                </a:moveTo>
                <a:lnTo>
                  <a:pt x="311181" y="3286"/>
                </a:lnTo>
                <a:lnTo>
                  <a:pt x="264318" y="12858"/>
                </a:lnTo>
                <a:lnTo>
                  <a:pt x="219884" y="28289"/>
                </a:lnTo>
                <a:lnTo>
                  <a:pt x="178307" y="49149"/>
                </a:lnTo>
                <a:lnTo>
                  <a:pt x="140017" y="75009"/>
                </a:lnTo>
                <a:lnTo>
                  <a:pt x="105441" y="105441"/>
                </a:lnTo>
                <a:lnTo>
                  <a:pt x="75009" y="140017"/>
                </a:lnTo>
                <a:lnTo>
                  <a:pt x="49149" y="178307"/>
                </a:lnTo>
                <a:lnTo>
                  <a:pt x="28289" y="219884"/>
                </a:lnTo>
                <a:lnTo>
                  <a:pt x="12858" y="264318"/>
                </a:lnTo>
                <a:lnTo>
                  <a:pt x="3286" y="311181"/>
                </a:lnTo>
                <a:lnTo>
                  <a:pt x="0" y="360044"/>
                </a:lnTo>
                <a:lnTo>
                  <a:pt x="3286" y="408879"/>
                </a:lnTo>
                <a:lnTo>
                  <a:pt x="12858" y="455717"/>
                </a:lnTo>
                <a:lnTo>
                  <a:pt x="28289" y="500131"/>
                </a:lnTo>
                <a:lnTo>
                  <a:pt x="49149" y="541692"/>
                </a:lnTo>
                <a:lnTo>
                  <a:pt x="75009" y="579970"/>
                </a:lnTo>
                <a:lnTo>
                  <a:pt x="105441" y="614537"/>
                </a:lnTo>
                <a:lnTo>
                  <a:pt x="140017" y="644962"/>
                </a:lnTo>
                <a:lnTo>
                  <a:pt x="178308" y="670818"/>
                </a:lnTo>
                <a:lnTo>
                  <a:pt x="219884" y="691675"/>
                </a:lnTo>
                <a:lnTo>
                  <a:pt x="264318" y="707104"/>
                </a:lnTo>
                <a:lnTo>
                  <a:pt x="311181" y="716676"/>
                </a:lnTo>
                <a:lnTo>
                  <a:pt x="360045" y="719963"/>
                </a:lnTo>
                <a:lnTo>
                  <a:pt x="408879" y="716676"/>
                </a:lnTo>
                <a:lnTo>
                  <a:pt x="455717" y="707104"/>
                </a:lnTo>
                <a:lnTo>
                  <a:pt x="500131" y="691675"/>
                </a:lnTo>
                <a:lnTo>
                  <a:pt x="541692" y="670818"/>
                </a:lnTo>
                <a:lnTo>
                  <a:pt x="579970" y="644962"/>
                </a:lnTo>
                <a:lnTo>
                  <a:pt x="614537" y="614537"/>
                </a:lnTo>
                <a:lnTo>
                  <a:pt x="644962" y="579970"/>
                </a:lnTo>
                <a:lnTo>
                  <a:pt x="670818" y="541692"/>
                </a:lnTo>
                <a:lnTo>
                  <a:pt x="691675" y="500131"/>
                </a:lnTo>
                <a:lnTo>
                  <a:pt x="707104" y="455717"/>
                </a:lnTo>
                <a:lnTo>
                  <a:pt x="716676" y="408879"/>
                </a:lnTo>
                <a:lnTo>
                  <a:pt x="719962" y="360044"/>
                </a:lnTo>
                <a:lnTo>
                  <a:pt x="716676" y="311181"/>
                </a:lnTo>
                <a:lnTo>
                  <a:pt x="707104" y="264318"/>
                </a:lnTo>
                <a:lnTo>
                  <a:pt x="691675" y="219884"/>
                </a:lnTo>
                <a:lnTo>
                  <a:pt x="670818" y="178307"/>
                </a:lnTo>
                <a:lnTo>
                  <a:pt x="644962" y="140017"/>
                </a:lnTo>
                <a:lnTo>
                  <a:pt x="614537" y="105441"/>
                </a:lnTo>
                <a:lnTo>
                  <a:pt x="579970" y="75009"/>
                </a:lnTo>
                <a:lnTo>
                  <a:pt x="541692" y="49149"/>
                </a:lnTo>
                <a:lnTo>
                  <a:pt x="500131" y="28289"/>
                </a:lnTo>
                <a:lnTo>
                  <a:pt x="455717" y="12858"/>
                </a:lnTo>
                <a:lnTo>
                  <a:pt x="408879" y="3286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xmlns="" id="{4A18A421-47A0-4D8E-A6C7-EB7808605997}"/>
              </a:ext>
            </a:extLst>
          </p:cNvPr>
          <p:cNvSpPr/>
          <p:nvPr/>
        </p:nvSpPr>
        <p:spPr>
          <a:xfrm>
            <a:off x="6214960" y="2645573"/>
            <a:ext cx="842207" cy="583908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0" y="360044"/>
                </a:moveTo>
                <a:lnTo>
                  <a:pt x="3286" y="311181"/>
                </a:lnTo>
                <a:lnTo>
                  <a:pt x="12858" y="264318"/>
                </a:lnTo>
                <a:lnTo>
                  <a:pt x="28289" y="219884"/>
                </a:lnTo>
                <a:lnTo>
                  <a:pt x="49149" y="178307"/>
                </a:lnTo>
                <a:lnTo>
                  <a:pt x="75009" y="140017"/>
                </a:lnTo>
                <a:lnTo>
                  <a:pt x="105441" y="105441"/>
                </a:lnTo>
                <a:lnTo>
                  <a:pt x="140017" y="75009"/>
                </a:lnTo>
                <a:lnTo>
                  <a:pt x="178307" y="49149"/>
                </a:lnTo>
                <a:lnTo>
                  <a:pt x="219884" y="28289"/>
                </a:lnTo>
                <a:lnTo>
                  <a:pt x="264318" y="12858"/>
                </a:lnTo>
                <a:lnTo>
                  <a:pt x="311181" y="3286"/>
                </a:lnTo>
                <a:lnTo>
                  <a:pt x="360045" y="0"/>
                </a:lnTo>
                <a:lnTo>
                  <a:pt x="408879" y="3286"/>
                </a:lnTo>
                <a:lnTo>
                  <a:pt x="455717" y="12858"/>
                </a:lnTo>
                <a:lnTo>
                  <a:pt x="500131" y="28289"/>
                </a:lnTo>
                <a:lnTo>
                  <a:pt x="541692" y="49149"/>
                </a:lnTo>
                <a:lnTo>
                  <a:pt x="579970" y="75009"/>
                </a:lnTo>
                <a:lnTo>
                  <a:pt x="614537" y="105441"/>
                </a:lnTo>
                <a:lnTo>
                  <a:pt x="644962" y="140017"/>
                </a:lnTo>
                <a:lnTo>
                  <a:pt x="670818" y="178307"/>
                </a:lnTo>
                <a:lnTo>
                  <a:pt x="691675" y="219884"/>
                </a:lnTo>
                <a:lnTo>
                  <a:pt x="707104" y="264318"/>
                </a:lnTo>
                <a:lnTo>
                  <a:pt x="716676" y="311181"/>
                </a:lnTo>
                <a:lnTo>
                  <a:pt x="719962" y="360044"/>
                </a:lnTo>
                <a:lnTo>
                  <a:pt x="716676" y="408879"/>
                </a:lnTo>
                <a:lnTo>
                  <a:pt x="707104" y="455717"/>
                </a:lnTo>
                <a:lnTo>
                  <a:pt x="691675" y="500131"/>
                </a:lnTo>
                <a:lnTo>
                  <a:pt x="670818" y="541692"/>
                </a:lnTo>
                <a:lnTo>
                  <a:pt x="644962" y="579970"/>
                </a:lnTo>
                <a:lnTo>
                  <a:pt x="614537" y="614537"/>
                </a:lnTo>
                <a:lnTo>
                  <a:pt x="579970" y="644962"/>
                </a:lnTo>
                <a:lnTo>
                  <a:pt x="541692" y="670818"/>
                </a:lnTo>
                <a:lnTo>
                  <a:pt x="500131" y="691675"/>
                </a:lnTo>
                <a:lnTo>
                  <a:pt x="455717" y="707104"/>
                </a:lnTo>
                <a:lnTo>
                  <a:pt x="408879" y="716676"/>
                </a:lnTo>
                <a:lnTo>
                  <a:pt x="360045" y="719963"/>
                </a:lnTo>
                <a:lnTo>
                  <a:pt x="311181" y="716676"/>
                </a:lnTo>
                <a:lnTo>
                  <a:pt x="264318" y="707104"/>
                </a:lnTo>
                <a:lnTo>
                  <a:pt x="219884" y="691675"/>
                </a:lnTo>
                <a:lnTo>
                  <a:pt x="178308" y="670818"/>
                </a:lnTo>
                <a:lnTo>
                  <a:pt x="140017" y="644962"/>
                </a:lnTo>
                <a:lnTo>
                  <a:pt x="105441" y="614537"/>
                </a:lnTo>
                <a:lnTo>
                  <a:pt x="75009" y="579970"/>
                </a:lnTo>
                <a:lnTo>
                  <a:pt x="49149" y="541692"/>
                </a:lnTo>
                <a:lnTo>
                  <a:pt x="28289" y="500131"/>
                </a:lnTo>
                <a:lnTo>
                  <a:pt x="12858" y="455717"/>
                </a:lnTo>
                <a:lnTo>
                  <a:pt x="3286" y="408879"/>
                </a:lnTo>
                <a:lnTo>
                  <a:pt x="0" y="360044"/>
                </a:lnTo>
                <a:close/>
              </a:path>
            </a:pathLst>
          </a:custGeom>
          <a:ln w="63500">
            <a:solidFill>
              <a:srgbClr val="566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xmlns="" id="{28802A9F-DC8B-4CB9-B943-7E9BBAA3AE7C}"/>
              </a:ext>
            </a:extLst>
          </p:cNvPr>
          <p:cNvSpPr/>
          <p:nvPr/>
        </p:nvSpPr>
        <p:spPr>
          <a:xfrm>
            <a:off x="7193449" y="3238080"/>
            <a:ext cx="834191" cy="589206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59918" y="0"/>
                </a:moveTo>
                <a:lnTo>
                  <a:pt x="311083" y="3286"/>
                </a:lnTo>
                <a:lnTo>
                  <a:pt x="264245" y="12858"/>
                </a:lnTo>
                <a:lnTo>
                  <a:pt x="219831" y="28287"/>
                </a:lnTo>
                <a:lnTo>
                  <a:pt x="178270" y="49144"/>
                </a:lnTo>
                <a:lnTo>
                  <a:pt x="139992" y="75000"/>
                </a:lnTo>
                <a:lnTo>
                  <a:pt x="105425" y="105425"/>
                </a:lnTo>
                <a:lnTo>
                  <a:pt x="75000" y="139992"/>
                </a:lnTo>
                <a:lnTo>
                  <a:pt x="49144" y="178270"/>
                </a:lnTo>
                <a:lnTo>
                  <a:pt x="28287" y="219831"/>
                </a:lnTo>
                <a:lnTo>
                  <a:pt x="12858" y="264245"/>
                </a:lnTo>
                <a:lnTo>
                  <a:pt x="3286" y="311083"/>
                </a:lnTo>
                <a:lnTo>
                  <a:pt x="0" y="359918"/>
                </a:lnTo>
                <a:lnTo>
                  <a:pt x="3286" y="408781"/>
                </a:lnTo>
                <a:lnTo>
                  <a:pt x="12858" y="455644"/>
                </a:lnTo>
                <a:lnTo>
                  <a:pt x="28287" y="500078"/>
                </a:lnTo>
                <a:lnTo>
                  <a:pt x="49144" y="541655"/>
                </a:lnTo>
                <a:lnTo>
                  <a:pt x="75000" y="579945"/>
                </a:lnTo>
                <a:lnTo>
                  <a:pt x="105425" y="614521"/>
                </a:lnTo>
                <a:lnTo>
                  <a:pt x="139992" y="644953"/>
                </a:lnTo>
                <a:lnTo>
                  <a:pt x="178270" y="670813"/>
                </a:lnTo>
                <a:lnTo>
                  <a:pt x="219831" y="691673"/>
                </a:lnTo>
                <a:lnTo>
                  <a:pt x="264245" y="707104"/>
                </a:lnTo>
                <a:lnTo>
                  <a:pt x="311083" y="716676"/>
                </a:lnTo>
                <a:lnTo>
                  <a:pt x="359918" y="719963"/>
                </a:lnTo>
                <a:lnTo>
                  <a:pt x="408781" y="716676"/>
                </a:lnTo>
                <a:lnTo>
                  <a:pt x="455644" y="707104"/>
                </a:lnTo>
                <a:lnTo>
                  <a:pt x="500078" y="691673"/>
                </a:lnTo>
                <a:lnTo>
                  <a:pt x="541654" y="670813"/>
                </a:lnTo>
                <a:lnTo>
                  <a:pt x="579945" y="644953"/>
                </a:lnTo>
                <a:lnTo>
                  <a:pt x="614521" y="614521"/>
                </a:lnTo>
                <a:lnTo>
                  <a:pt x="644953" y="579945"/>
                </a:lnTo>
                <a:lnTo>
                  <a:pt x="670813" y="541655"/>
                </a:lnTo>
                <a:lnTo>
                  <a:pt x="691673" y="500078"/>
                </a:lnTo>
                <a:lnTo>
                  <a:pt x="707104" y="455644"/>
                </a:lnTo>
                <a:lnTo>
                  <a:pt x="716676" y="408781"/>
                </a:lnTo>
                <a:lnTo>
                  <a:pt x="719963" y="359918"/>
                </a:lnTo>
                <a:lnTo>
                  <a:pt x="716676" y="311083"/>
                </a:lnTo>
                <a:lnTo>
                  <a:pt x="707104" y="264245"/>
                </a:lnTo>
                <a:lnTo>
                  <a:pt x="691673" y="219831"/>
                </a:lnTo>
                <a:lnTo>
                  <a:pt x="670814" y="178270"/>
                </a:lnTo>
                <a:lnTo>
                  <a:pt x="644953" y="139992"/>
                </a:lnTo>
                <a:lnTo>
                  <a:pt x="614521" y="105425"/>
                </a:lnTo>
                <a:lnTo>
                  <a:pt x="579945" y="75000"/>
                </a:lnTo>
                <a:lnTo>
                  <a:pt x="541655" y="49144"/>
                </a:lnTo>
                <a:lnTo>
                  <a:pt x="500078" y="28287"/>
                </a:lnTo>
                <a:lnTo>
                  <a:pt x="455644" y="12858"/>
                </a:lnTo>
                <a:lnTo>
                  <a:pt x="408781" y="3286"/>
                </a:lnTo>
                <a:lnTo>
                  <a:pt x="3599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xmlns="" id="{5164A817-0A77-4A7E-9C08-067447BCDF84}"/>
              </a:ext>
            </a:extLst>
          </p:cNvPr>
          <p:cNvSpPr/>
          <p:nvPr/>
        </p:nvSpPr>
        <p:spPr>
          <a:xfrm>
            <a:off x="7193449" y="3238080"/>
            <a:ext cx="834191" cy="589206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0" y="359918"/>
                </a:moveTo>
                <a:lnTo>
                  <a:pt x="3286" y="408781"/>
                </a:lnTo>
                <a:lnTo>
                  <a:pt x="12858" y="455644"/>
                </a:lnTo>
                <a:lnTo>
                  <a:pt x="28287" y="500078"/>
                </a:lnTo>
                <a:lnTo>
                  <a:pt x="49144" y="541655"/>
                </a:lnTo>
                <a:lnTo>
                  <a:pt x="75000" y="579945"/>
                </a:lnTo>
                <a:lnTo>
                  <a:pt x="105425" y="614521"/>
                </a:lnTo>
                <a:lnTo>
                  <a:pt x="139992" y="644953"/>
                </a:lnTo>
                <a:lnTo>
                  <a:pt x="178270" y="670813"/>
                </a:lnTo>
                <a:lnTo>
                  <a:pt x="219831" y="691673"/>
                </a:lnTo>
                <a:lnTo>
                  <a:pt x="264245" y="707104"/>
                </a:lnTo>
                <a:lnTo>
                  <a:pt x="311083" y="716676"/>
                </a:lnTo>
                <a:lnTo>
                  <a:pt x="359918" y="719963"/>
                </a:lnTo>
                <a:lnTo>
                  <a:pt x="408781" y="716676"/>
                </a:lnTo>
                <a:lnTo>
                  <a:pt x="455644" y="707104"/>
                </a:lnTo>
                <a:lnTo>
                  <a:pt x="500078" y="691673"/>
                </a:lnTo>
                <a:lnTo>
                  <a:pt x="541654" y="670813"/>
                </a:lnTo>
                <a:lnTo>
                  <a:pt x="579945" y="644953"/>
                </a:lnTo>
                <a:lnTo>
                  <a:pt x="614521" y="614521"/>
                </a:lnTo>
                <a:lnTo>
                  <a:pt x="644953" y="579945"/>
                </a:lnTo>
                <a:lnTo>
                  <a:pt x="670813" y="541655"/>
                </a:lnTo>
                <a:lnTo>
                  <a:pt x="691673" y="500078"/>
                </a:lnTo>
                <a:lnTo>
                  <a:pt x="707104" y="455644"/>
                </a:lnTo>
                <a:lnTo>
                  <a:pt x="716676" y="408781"/>
                </a:lnTo>
                <a:lnTo>
                  <a:pt x="719963" y="359918"/>
                </a:lnTo>
                <a:lnTo>
                  <a:pt x="716676" y="311083"/>
                </a:lnTo>
                <a:lnTo>
                  <a:pt x="707104" y="264245"/>
                </a:lnTo>
                <a:lnTo>
                  <a:pt x="691673" y="219831"/>
                </a:lnTo>
                <a:lnTo>
                  <a:pt x="670814" y="178270"/>
                </a:lnTo>
                <a:lnTo>
                  <a:pt x="644953" y="139992"/>
                </a:lnTo>
                <a:lnTo>
                  <a:pt x="614521" y="105425"/>
                </a:lnTo>
                <a:lnTo>
                  <a:pt x="579945" y="75000"/>
                </a:lnTo>
                <a:lnTo>
                  <a:pt x="541655" y="49144"/>
                </a:lnTo>
                <a:lnTo>
                  <a:pt x="500078" y="28287"/>
                </a:lnTo>
                <a:lnTo>
                  <a:pt x="455644" y="12858"/>
                </a:lnTo>
                <a:lnTo>
                  <a:pt x="408781" y="3286"/>
                </a:lnTo>
                <a:lnTo>
                  <a:pt x="359918" y="0"/>
                </a:lnTo>
                <a:lnTo>
                  <a:pt x="311083" y="3286"/>
                </a:lnTo>
                <a:lnTo>
                  <a:pt x="264245" y="12858"/>
                </a:lnTo>
                <a:lnTo>
                  <a:pt x="219831" y="28287"/>
                </a:lnTo>
                <a:lnTo>
                  <a:pt x="178270" y="49144"/>
                </a:lnTo>
                <a:lnTo>
                  <a:pt x="139992" y="75000"/>
                </a:lnTo>
                <a:lnTo>
                  <a:pt x="105425" y="105425"/>
                </a:lnTo>
                <a:lnTo>
                  <a:pt x="75000" y="139992"/>
                </a:lnTo>
                <a:lnTo>
                  <a:pt x="49144" y="178270"/>
                </a:lnTo>
                <a:lnTo>
                  <a:pt x="28287" y="219831"/>
                </a:lnTo>
                <a:lnTo>
                  <a:pt x="12858" y="264245"/>
                </a:lnTo>
                <a:lnTo>
                  <a:pt x="3286" y="311083"/>
                </a:lnTo>
                <a:lnTo>
                  <a:pt x="0" y="359918"/>
                </a:lnTo>
                <a:close/>
              </a:path>
            </a:pathLst>
          </a:custGeom>
          <a:ln w="63500">
            <a:solidFill>
              <a:srgbClr val="90C2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xmlns="" id="{50BE0742-48BC-4FF3-BA7D-2A92F9EB96A4}"/>
              </a:ext>
            </a:extLst>
          </p:cNvPr>
          <p:cNvSpPr/>
          <p:nvPr/>
        </p:nvSpPr>
        <p:spPr>
          <a:xfrm>
            <a:off x="8222934" y="3851104"/>
            <a:ext cx="866072" cy="584670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59917" y="0"/>
                </a:moveTo>
                <a:lnTo>
                  <a:pt x="311083" y="3286"/>
                </a:lnTo>
                <a:lnTo>
                  <a:pt x="264245" y="12858"/>
                </a:lnTo>
                <a:lnTo>
                  <a:pt x="219831" y="28287"/>
                </a:lnTo>
                <a:lnTo>
                  <a:pt x="178270" y="49144"/>
                </a:lnTo>
                <a:lnTo>
                  <a:pt x="139992" y="75000"/>
                </a:lnTo>
                <a:lnTo>
                  <a:pt x="105425" y="105425"/>
                </a:lnTo>
                <a:lnTo>
                  <a:pt x="75000" y="139992"/>
                </a:lnTo>
                <a:lnTo>
                  <a:pt x="49144" y="178270"/>
                </a:lnTo>
                <a:lnTo>
                  <a:pt x="28287" y="219831"/>
                </a:lnTo>
                <a:lnTo>
                  <a:pt x="12858" y="264245"/>
                </a:lnTo>
                <a:lnTo>
                  <a:pt x="3286" y="311083"/>
                </a:lnTo>
                <a:lnTo>
                  <a:pt x="0" y="359917"/>
                </a:lnTo>
                <a:lnTo>
                  <a:pt x="3286" y="408775"/>
                </a:lnTo>
                <a:lnTo>
                  <a:pt x="12858" y="455634"/>
                </a:lnTo>
                <a:lnTo>
                  <a:pt x="28287" y="500065"/>
                </a:lnTo>
                <a:lnTo>
                  <a:pt x="49144" y="541640"/>
                </a:lnTo>
                <a:lnTo>
                  <a:pt x="75000" y="579929"/>
                </a:lnTo>
                <a:lnTo>
                  <a:pt x="105425" y="614505"/>
                </a:lnTo>
                <a:lnTo>
                  <a:pt x="139992" y="644937"/>
                </a:lnTo>
                <a:lnTo>
                  <a:pt x="178270" y="670798"/>
                </a:lnTo>
                <a:lnTo>
                  <a:pt x="219831" y="691659"/>
                </a:lnTo>
                <a:lnTo>
                  <a:pt x="264245" y="707090"/>
                </a:lnTo>
                <a:lnTo>
                  <a:pt x="311083" y="716663"/>
                </a:lnTo>
                <a:lnTo>
                  <a:pt x="359917" y="719950"/>
                </a:lnTo>
                <a:lnTo>
                  <a:pt x="408781" y="716663"/>
                </a:lnTo>
                <a:lnTo>
                  <a:pt x="455644" y="707090"/>
                </a:lnTo>
                <a:lnTo>
                  <a:pt x="500078" y="691659"/>
                </a:lnTo>
                <a:lnTo>
                  <a:pt x="541654" y="670798"/>
                </a:lnTo>
                <a:lnTo>
                  <a:pt x="579945" y="644937"/>
                </a:lnTo>
                <a:lnTo>
                  <a:pt x="614521" y="614505"/>
                </a:lnTo>
                <a:lnTo>
                  <a:pt x="644953" y="579929"/>
                </a:lnTo>
                <a:lnTo>
                  <a:pt x="670813" y="541640"/>
                </a:lnTo>
                <a:lnTo>
                  <a:pt x="691673" y="500065"/>
                </a:lnTo>
                <a:lnTo>
                  <a:pt x="707104" y="455634"/>
                </a:lnTo>
                <a:lnTo>
                  <a:pt x="716676" y="408775"/>
                </a:lnTo>
                <a:lnTo>
                  <a:pt x="719962" y="359917"/>
                </a:lnTo>
                <a:lnTo>
                  <a:pt x="716676" y="311083"/>
                </a:lnTo>
                <a:lnTo>
                  <a:pt x="707104" y="264245"/>
                </a:lnTo>
                <a:lnTo>
                  <a:pt x="691673" y="219831"/>
                </a:lnTo>
                <a:lnTo>
                  <a:pt x="670813" y="178270"/>
                </a:lnTo>
                <a:lnTo>
                  <a:pt x="644953" y="139992"/>
                </a:lnTo>
                <a:lnTo>
                  <a:pt x="614521" y="105425"/>
                </a:lnTo>
                <a:lnTo>
                  <a:pt x="579945" y="75000"/>
                </a:lnTo>
                <a:lnTo>
                  <a:pt x="541654" y="49144"/>
                </a:lnTo>
                <a:lnTo>
                  <a:pt x="500078" y="28287"/>
                </a:lnTo>
                <a:lnTo>
                  <a:pt x="455644" y="12858"/>
                </a:lnTo>
                <a:lnTo>
                  <a:pt x="408781" y="3286"/>
                </a:lnTo>
                <a:lnTo>
                  <a:pt x="3599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xmlns="" id="{6CD8707D-4BD0-4BFB-B7FC-A6F0C8A18C4E}"/>
              </a:ext>
            </a:extLst>
          </p:cNvPr>
          <p:cNvSpPr/>
          <p:nvPr/>
        </p:nvSpPr>
        <p:spPr>
          <a:xfrm>
            <a:off x="8252647" y="3851104"/>
            <a:ext cx="866072" cy="584670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0" y="359917"/>
                </a:moveTo>
                <a:lnTo>
                  <a:pt x="3286" y="311083"/>
                </a:lnTo>
                <a:lnTo>
                  <a:pt x="12858" y="264245"/>
                </a:lnTo>
                <a:lnTo>
                  <a:pt x="28287" y="219831"/>
                </a:lnTo>
                <a:lnTo>
                  <a:pt x="49144" y="178270"/>
                </a:lnTo>
                <a:lnTo>
                  <a:pt x="75000" y="139992"/>
                </a:lnTo>
                <a:lnTo>
                  <a:pt x="105425" y="105425"/>
                </a:lnTo>
                <a:lnTo>
                  <a:pt x="139992" y="75000"/>
                </a:lnTo>
                <a:lnTo>
                  <a:pt x="178270" y="49144"/>
                </a:lnTo>
                <a:lnTo>
                  <a:pt x="219831" y="28287"/>
                </a:lnTo>
                <a:lnTo>
                  <a:pt x="264245" y="12858"/>
                </a:lnTo>
                <a:lnTo>
                  <a:pt x="311083" y="3286"/>
                </a:lnTo>
                <a:lnTo>
                  <a:pt x="359917" y="0"/>
                </a:lnTo>
                <a:lnTo>
                  <a:pt x="408781" y="3286"/>
                </a:lnTo>
                <a:lnTo>
                  <a:pt x="455644" y="12858"/>
                </a:lnTo>
                <a:lnTo>
                  <a:pt x="500078" y="28287"/>
                </a:lnTo>
                <a:lnTo>
                  <a:pt x="541654" y="49144"/>
                </a:lnTo>
                <a:lnTo>
                  <a:pt x="579945" y="75000"/>
                </a:lnTo>
                <a:lnTo>
                  <a:pt x="614521" y="105425"/>
                </a:lnTo>
                <a:lnTo>
                  <a:pt x="644953" y="139992"/>
                </a:lnTo>
                <a:lnTo>
                  <a:pt x="670813" y="178270"/>
                </a:lnTo>
                <a:lnTo>
                  <a:pt x="691673" y="219831"/>
                </a:lnTo>
                <a:lnTo>
                  <a:pt x="707104" y="264245"/>
                </a:lnTo>
                <a:lnTo>
                  <a:pt x="716676" y="311083"/>
                </a:lnTo>
                <a:lnTo>
                  <a:pt x="719962" y="359917"/>
                </a:lnTo>
                <a:lnTo>
                  <a:pt x="716676" y="408775"/>
                </a:lnTo>
                <a:lnTo>
                  <a:pt x="707104" y="455634"/>
                </a:lnTo>
                <a:lnTo>
                  <a:pt x="691673" y="500065"/>
                </a:lnTo>
                <a:lnTo>
                  <a:pt x="670813" y="541640"/>
                </a:lnTo>
                <a:lnTo>
                  <a:pt x="644953" y="579929"/>
                </a:lnTo>
                <a:lnTo>
                  <a:pt x="614521" y="614505"/>
                </a:lnTo>
                <a:lnTo>
                  <a:pt x="579945" y="644937"/>
                </a:lnTo>
                <a:lnTo>
                  <a:pt x="541654" y="670798"/>
                </a:lnTo>
                <a:lnTo>
                  <a:pt x="500078" y="691659"/>
                </a:lnTo>
                <a:lnTo>
                  <a:pt x="455644" y="707090"/>
                </a:lnTo>
                <a:lnTo>
                  <a:pt x="408781" y="716663"/>
                </a:lnTo>
                <a:lnTo>
                  <a:pt x="359917" y="719950"/>
                </a:lnTo>
                <a:lnTo>
                  <a:pt x="311083" y="716663"/>
                </a:lnTo>
                <a:lnTo>
                  <a:pt x="264245" y="707090"/>
                </a:lnTo>
                <a:lnTo>
                  <a:pt x="219831" y="691659"/>
                </a:lnTo>
                <a:lnTo>
                  <a:pt x="178270" y="670798"/>
                </a:lnTo>
                <a:lnTo>
                  <a:pt x="139992" y="644937"/>
                </a:lnTo>
                <a:lnTo>
                  <a:pt x="105425" y="614505"/>
                </a:lnTo>
                <a:lnTo>
                  <a:pt x="75000" y="579929"/>
                </a:lnTo>
                <a:lnTo>
                  <a:pt x="49144" y="541640"/>
                </a:lnTo>
                <a:lnTo>
                  <a:pt x="28287" y="500065"/>
                </a:lnTo>
                <a:lnTo>
                  <a:pt x="12858" y="455634"/>
                </a:lnTo>
                <a:lnTo>
                  <a:pt x="3286" y="408775"/>
                </a:lnTo>
                <a:lnTo>
                  <a:pt x="0" y="359917"/>
                </a:lnTo>
                <a:close/>
              </a:path>
            </a:pathLst>
          </a:custGeom>
          <a:ln w="63500">
            <a:solidFill>
              <a:srgbClr val="FAA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xmlns="" id="{4CC5E4D2-CA9F-4A80-BDAD-A6FD5489AACF}"/>
              </a:ext>
            </a:extLst>
          </p:cNvPr>
          <p:cNvSpPr txBox="1"/>
          <p:nvPr/>
        </p:nvSpPr>
        <p:spPr>
          <a:xfrm>
            <a:off x="0" y="3357568"/>
            <a:ext cx="8238516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marR="2679700" indent="711200" algn="ctr">
              <a:lnSpc>
                <a:spcPct val="100000"/>
              </a:lnSpc>
              <a:spcBef>
                <a:spcPts val="95"/>
              </a:spcBef>
            </a:pPr>
            <a:endParaRPr lang="ru-RU" sz="1200" dirty="0">
              <a:latin typeface="Arial"/>
              <a:cs typeface="Arial"/>
            </a:endParaRPr>
          </a:p>
          <a:p>
            <a:pPr marR="2562860" algn="ctr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1200" dirty="0">
              <a:latin typeface="Times New Roman"/>
              <a:cs typeface="Times New Roman"/>
            </a:endParaRPr>
          </a:p>
          <a:p>
            <a:pPr marL="12700" marR="7620" indent="330200" algn="r">
              <a:lnSpc>
                <a:spcPct val="100000"/>
              </a:lnSpc>
            </a:pPr>
            <a:r>
              <a:rPr sz="1200" b="1" spc="-10" dirty="0" err="1">
                <a:solidFill>
                  <a:srgbClr val="FFFFFF"/>
                </a:solidFill>
                <a:latin typeface="Arial"/>
                <a:cs typeface="Arial"/>
              </a:rPr>
              <a:t>заблаговременную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разработку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мер,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направленных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обеспечение безопасных </a:t>
            </a:r>
            <a:r>
              <a:rPr sz="1200" b="1" spc="-20" dirty="0" err="1">
                <a:solidFill>
                  <a:srgbClr val="FFFFFF"/>
                </a:solidFill>
                <a:latin typeface="Arial"/>
                <a:cs typeface="Arial"/>
              </a:rPr>
              <a:t>условий</a:t>
            </a:r>
            <a:r>
              <a:rPr sz="12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135" dirty="0">
                <a:solidFill>
                  <a:srgbClr val="FFFFFF"/>
                </a:solidFill>
                <a:latin typeface="Arial"/>
                <a:cs typeface="Arial"/>
              </a:rPr>
              <a:t>                 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 err="1">
                <a:solidFill>
                  <a:srgbClr val="FFFFFF"/>
                </a:solidFill>
                <a:latin typeface="Arial"/>
                <a:cs typeface="Arial"/>
              </a:rPr>
              <a:t>охраны</a:t>
            </a:r>
            <a:r>
              <a:rPr sz="12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0" dirty="0" err="1">
                <a:solidFill>
                  <a:srgbClr val="FFFFFF"/>
                </a:solidFill>
                <a:latin typeface="Arial"/>
                <a:cs typeface="Arial"/>
              </a:rPr>
              <a:t>труда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 err="1">
                <a:solidFill>
                  <a:srgbClr val="FFFFFF"/>
                </a:solidFill>
                <a:latin typeface="Arial"/>
                <a:cs typeface="Arial"/>
              </a:rPr>
              <a:t>определение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 err="1">
                <a:solidFill>
                  <a:srgbClr val="FFFFFF"/>
                </a:solidFill>
                <a:latin typeface="Arial"/>
                <a:cs typeface="Arial"/>
              </a:rPr>
              <a:t>профессиональных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 err="1">
                <a:solidFill>
                  <a:srgbClr val="FFFFFF"/>
                </a:solidFill>
                <a:latin typeface="Arial"/>
                <a:cs typeface="Arial"/>
              </a:rPr>
              <a:t>рисков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 err="1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 err="1">
                <a:solidFill>
                  <a:srgbClr val="FFFFFF"/>
                </a:solidFill>
                <a:latin typeface="Arial"/>
                <a:cs typeface="Arial"/>
              </a:rPr>
              <a:t>вводом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200" b="1" spc="-15" dirty="0" err="1">
                <a:solidFill>
                  <a:srgbClr val="FFFFFF"/>
                </a:solidFill>
                <a:latin typeface="Arial"/>
                <a:cs typeface="Arial"/>
              </a:rPr>
              <a:t>эксплуатацию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 err="1">
                <a:solidFill>
                  <a:srgbClr val="FFFFFF"/>
                </a:solidFill>
                <a:latin typeface="Arial"/>
                <a:cs typeface="Arial"/>
              </a:rPr>
              <a:t>производственных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 err="1">
                <a:solidFill>
                  <a:srgbClr val="FFFFFF"/>
                </a:solidFill>
                <a:latin typeface="Arial"/>
                <a:cs typeface="Arial"/>
              </a:rPr>
              <a:t>объектов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1200" b="1" spc="-10" dirty="0" err="1">
                <a:solidFill>
                  <a:srgbClr val="FFFFFF"/>
                </a:solidFill>
                <a:latin typeface="Arial"/>
                <a:cs typeface="Arial"/>
              </a:rPr>
              <a:t>вновь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 организованных рабочих мест</a:t>
            </a:r>
            <a:endParaRPr sz="12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xmlns="" id="{03B4F5D6-35C2-405F-9A3A-C296201A73D4}"/>
              </a:ext>
            </a:extLst>
          </p:cNvPr>
          <p:cNvSpPr/>
          <p:nvPr/>
        </p:nvSpPr>
        <p:spPr>
          <a:xfrm>
            <a:off x="6569713" y="1476738"/>
            <a:ext cx="763089" cy="5297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9">
            <a:extLst>
              <a:ext uri="{FF2B5EF4-FFF2-40B4-BE49-F238E27FC236}">
                <a16:creationId xmlns:a16="http://schemas.microsoft.com/office/drawing/2014/main" xmlns="" id="{CD62CCD8-AD2E-40C4-8848-9E661F3AD0CE}"/>
              </a:ext>
            </a:extLst>
          </p:cNvPr>
          <p:cNvSpPr/>
          <p:nvPr/>
        </p:nvSpPr>
        <p:spPr>
          <a:xfrm>
            <a:off x="7948175" y="2086141"/>
            <a:ext cx="648713" cy="4574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xmlns="" id="{4323C376-1CAC-4FB0-AFDF-4D2D2825981E}"/>
              </a:ext>
            </a:extLst>
          </p:cNvPr>
          <p:cNvSpPr/>
          <p:nvPr/>
        </p:nvSpPr>
        <p:spPr>
          <a:xfrm>
            <a:off x="6312878" y="2739563"/>
            <a:ext cx="615553" cy="4267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1">
            <a:extLst>
              <a:ext uri="{FF2B5EF4-FFF2-40B4-BE49-F238E27FC236}">
                <a16:creationId xmlns:a16="http://schemas.microsoft.com/office/drawing/2014/main" xmlns="" id="{783A2FBD-BA3A-422E-9B32-C0BAED5B7F77}"/>
              </a:ext>
            </a:extLst>
          </p:cNvPr>
          <p:cNvSpPr/>
          <p:nvPr/>
        </p:nvSpPr>
        <p:spPr>
          <a:xfrm>
            <a:off x="7256698" y="3297446"/>
            <a:ext cx="683389" cy="48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2">
            <a:extLst>
              <a:ext uri="{FF2B5EF4-FFF2-40B4-BE49-F238E27FC236}">
                <a16:creationId xmlns:a16="http://schemas.microsoft.com/office/drawing/2014/main" xmlns="" id="{99453A04-BCE1-49EB-A600-49F7E45045A5}"/>
              </a:ext>
            </a:extLst>
          </p:cNvPr>
          <p:cNvSpPr/>
          <p:nvPr/>
        </p:nvSpPr>
        <p:spPr>
          <a:xfrm>
            <a:off x="8325051" y="3905086"/>
            <a:ext cx="717297" cy="48423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D295250-9D5B-4552-B064-104F8BA70483}"/>
              </a:ext>
            </a:extLst>
          </p:cNvPr>
          <p:cNvSpPr txBox="1"/>
          <p:nvPr/>
        </p:nvSpPr>
        <p:spPr>
          <a:xfrm>
            <a:off x="1002123" y="1469513"/>
            <a:ext cx="8116597" cy="65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9245" marR="2679700" indent="711200" algn="r">
              <a:lnSpc>
                <a:spcPct val="100000"/>
              </a:lnSpc>
              <a:spcBef>
                <a:spcPts val="95"/>
              </a:spcBef>
            </a:pPr>
            <a:r>
              <a:rPr lang="ru-RU" sz="1200" b="1" dirty="0">
                <a:solidFill>
                  <a:schemeClr val="bg1"/>
                </a:solidFill>
                <a:latin typeface="Arial"/>
                <a:cs typeface="Arial"/>
              </a:rPr>
              <a:t>создание и функционирование системы управления  охраной труда, систематическую оценку ее эффективности</a:t>
            </a:r>
          </a:p>
          <a:p>
            <a:pPr marL="309245" marR="2679700" indent="711200" algn="ctr">
              <a:lnSpc>
                <a:spcPct val="100000"/>
              </a:lnSpc>
              <a:spcBef>
                <a:spcPts val="95"/>
              </a:spcBef>
            </a:pPr>
            <a:endParaRPr lang="ru-RU" sz="1200" dirty="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0F7256-727A-45B4-8C8A-273250DF6D25}"/>
              </a:ext>
            </a:extLst>
          </p:cNvPr>
          <p:cNvSpPr txBox="1"/>
          <p:nvPr/>
        </p:nvSpPr>
        <p:spPr>
          <a:xfrm>
            <a:off x="876301" y="2070073"/>
            <a:ext cx="6998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spc="-20" dirty="0">
                <a:solidFill>
                  <a:srgbClr val="FFFFFF"/>
                </a:solidFill>
                <a:latin typeface="Arial"/>
                <a:cs typeface="Arial"/>
              </a:rPr>
              <a:t>соответствие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каждого рабочего места</a:t>
            </a:r>
            <a:r>
              <a:rPr lang="ru-RU" sz="1200" b="1" spc="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техническим</a:t>
            </a:r>
            <a:r>
              <a:rPr lang="ru-RU" sz="12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и 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организационным требованиям,</a:t>
            </a:r>
            <a:r>
              <a:rPr lang="ru-RU" sz="1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установленным</a:t>
            </a:r>
            <a:r>
              <a:rPr lang="ru-RU" sz="1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настоящим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Кодексом,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иными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нормативными правовыми </a:t>
            </a:r>
            <a:r>
              <a:rPr lang="ru-RU" sz="12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актами</a:t>
            </a:r>
          </a:p>
          <a:p>
            <a:endParaRPr lang="ru-RU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5FFDA30-1EC8-4F77-9249-23F773478CB0}"/>
              </a:ext>
            </a:extLst>
          </p:cNvPr>
          <p:cNvSpPr txBox="1"/>
          <p:nvPr/>
        </p:nvSpPr>
        <p:spPr>
          <a:xfrm>
            <a:off x="970815" y="2692764"/>
            <a:ext cx="7835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9245" marR="2679700" indent="711200" algn="r">
              <a:lnSpc>
                <a:spcPct val="100000"/>
              </a:lnSpc>
              <a:spcBef>
                <a:spcPts val="95"/>
              </a:spcBef>
            </a:pPr>
            <a:r>
              <a:rPr lang="ru-RU" sz="1300" b="1" spc="-15" dirty="0">
                <a:solidFill>
                  <a:srgbClr val="FFFFFF"/>
                </a:solidFill>
                <a:latin typeface="Arial"/>
                <a:cs typeface="Arial"/>
              </a:rPr>
              <a:t>систематическое </a:t>
            </a:r>
            <a:r>
              <a:rPr lang="ru-RU" sz="1300" b="1" spc="-10" dirty="0">
                <a:solidFill>
                  <a:srgbClr val="FFFFFF"/>
                </a:solidFill>
                <a:latin typeface="Arial"/>
                <a:cs typeface="Arial"/>
              </a:rPr>
              <a:t>выявление </a:t>
            </a:r>
            <a:r>
              <a:rPr lang="ru-RU" sz="1300" b="1" spc="-15" dirty="0">
                <a:solidFill>
                  <a:srgbClr val="FFFFFF"/>
                </a:solidFill>
                <a:latin typeface="Arial"/>
                <a:cs typeface="Arial"/>
              </a:rPr>
              <a:t>опасностей</a:t>
            </a:r>
            <a:r>
              <a:rPr lang="ru-RU" sz="13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300" b="1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lang="ru-RU" sz="1300" dirty="0">
              <a:latin typeface="Arial"/>
              <a:cs typeface="Arial"/>
            </a:endParaRPr>
          </a:p>
          <a:p>
            <a:pPr marR="2562860" algn="r">
              <a:lnSpc>
                <a:spcPct val="100000"/>
              </a:lnSpc>
              <a:spcBef>
                <a:spcPts val="5"/>
              </a:spcBef>
            </a:pPr>
            <a:r>
              <a:rPr lang="ru-RU" sz="1300" b="1" spc="-10" dirty="0">
                <a:solidFill>
                  <a:srgbClr val="FFFFFF"/>
                </a:solidFill>
                <a:latin typeface="Arial"/>
                <a:cs typeface="Arial"/>
              </a:rPr>
              <a:t>профессиональных </a:t>
            </a:r>
            <a:r>
              <a:rPr lang="ru-RU" sz="1300" b="1" spc="-5" dirty="0">
                <a:solidFill>
                  <a:srgbClr val="FFFFFF"/>
                </a:solidFill>
                <a:latin typeface="Arial"/>
                <a:cs typeface="Arial"/>
              </a:rPr>
              <a:t>рисков, их </a:t>
            </a:r>
            <a:r>
              <a:rPr lang="ru-RU" sz="1300" b="1" spc="-15" dirty="0">
                <a:solidFill>
                  <a:srgbClr val="FFFFFF"/>
                </a:solidFill>
                <a:latin typeface="Arial"/>
                <a:cs typeface="Arial"/>
              </a:rPr>
              <a:t>регулярный </a:t>
            </a:r>
            <a:r>
              <a:rPr lang="ru-RU" sz="1300" b="1" spc="-10" dirty="0">
                <a:solidFill>
                  <a:srgbClr val="FFFFFF"/>
                </a:solidFill>
                <a:latin typeface="Arial"/>
                <a:cs typeface="Arial"/>
              </a:rPr>
              <a:t>анализ </a:t>
            </a:r>
            <a:r>
              <a:rPr lang="ru-RU" sz="1300" b="1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lang="ru-RU" sz="1300" b="1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300" b="1" spc="-30" dirty="0">
                <a:solidFill>
                  <a:srgbClr val="FFFFFF"/>
                </a:solidFill>
                <a:latin typeface="Arial"/>
                <a:cs typeface="Arial"/>
              </a:rPr>
              <a:t>оценку</a:t>
            </a:r>
          </a:p>
          <a:p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0F0B192-5ADF-418A-887B-656128D3D2AA}"/>
              </a:ext>
            </a:extLst>
          </p:cNvPr>
          <p:cNvSpPr txBox="1"/>
          <p:nvPr/>
        </p:nvSpPr>
        <p:spPr>
          <a:xfrm>
            <a:off x="-991068" y="3021624"/>
            <a:ext cx="9659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"/>
              </a:spcBef>
            </a:pPr>
            <a:endParaRPr lang="ru-RU" dirty="0">
              <a:latin typeface="Times New Roman"/>
              <a:cs typeface="Times New Roman"/>
            </a:endParaRPr>
          </a:p>
          <a:p>
            <a:pPr marL="1947545" marR="1443355" indent="-242570" algn="r">
              <a:lnSpc>
                <a:spcPct val="100000"/>
              </a:lnSpc>
              <a:spcBef>
                <a:spcPts val="5"/>
              </a:spcBef>
            </a:pP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разработку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утверждение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правил (стандартов)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r>
              <a:rPr lang="ru-RU" sz="1200" b="1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lang="ru-RU" sz="12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охране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20" dirty="0">
                <a:solidFill>
                  <a:srgbClr val="FFFFFF"/>
                </a:solidFill>
                <a:latin typeface="Arial"/>
                <a:cs typeface="Arial"/>
              </a:rPr>
              <a:t>труда,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а также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инструкций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lang="ru-RU" sz="1200" b="1" spc="-15" dirty="0">
                <a:solidFill>
                  <a:srgbClr val="FFFFFF"/>
                </a:solidFill>
                <a:latin typeface="Arial"/>
                <a:cs typeface="Arial"/>
              </a:rPr>
              <a:t>охране </a:t>
            </a:r>
            <a:r>
              <a:rPr lang="ru-RU" sz="1200" b="1" spc="-20" dirty="0">
                <a:solidFill>
                  <a:srgbClr val="FFFFFF"/>
                </a:solidFill>
                <a:latin typeface="Arial"/>
                <a:cs typeface="Arial"/>
              </a:rPr>
              <a:t>труда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работников</a:t>
            </a:r>
            <a:r>
              <a:rPr lang="ru-RU" sz="1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lang="ru-RU" sz="1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20" dirty="0">
                <a:solidFill>
                  <a:srgbClr val="FFFFFF"/>
                </a:solidFill>
                <a:latin typeface="Arial"/>
                <a:cs typeface="Arial"/>
              </a:rPr>
              <a:t>учетом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мнения выборного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органа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первичной </a:t>
            </a:r>
            <a:r>
              <a:rPr lang="ru-RU" sz="1200" b="1" spc="-5" dirty="0">
                <a:solidFill>
                  <a:srgbClr val="FFFFFF"/>
                </a:solidFill>
                <a:latin typeface="Arial"/>
                <a:cs typeface="Arial"/>
              </a:rPr>
              <a:t>профсоюзной</a:t>
            </a:r>
            <a:r>
              <a:rPr lang="ru-RU" sz="1200" b="1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lang="ru-RU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343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27BAC5-5EFA-4E09-9C75-AA40A9A6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29980" y="4767264"/>
            <a:ext cx="2085371" cy="273844"/>
          </a:xfrm>
        </p:spPr>
        <p:txBody>
          <a:bodyPr/>
          <a:lstStyle/>
          <a:p>
            <a:fld id="{DBA3E0F9-9AB8-42A6-A81D-26E92BF03D04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xmlns="" id="{A5EE5C58-B541-46F9-BFDF-05E9F321957F}"/>
              </a:ext>
            </a:extLst>
          </p:cNvPr>
          <p:cNvSpPr txBox="1">
            <a:spLocks/>
          </p:cNvSpPr>
          <p:nvPr/>
        </p:nvSpPr>
        <p:spPr>
          <a:xfrm>
            <a:off x="1758919" y="68242"/>
            <a:ext cx="6801706" cy="1045106"/>
          </a:xfrm>
          <a:prstGeom prst="rect">
            <a:avLst/>
          </a:prstGeom>
        </p:spPr>
        <p:txBody>
          <a:bodyPr vert="horz" wrap="square" lIns="0" tIns="227279" rIns="0" bIns="0" rtlCol="0">
            <a:spAutoFit/>
          </a:bodyPr>
          <a:lstStyle>
            <a:lvl1pPr>
              <a:defRPr sz="3400" b="1" i="0">
                <a:solidFill>
                  <a:srgbClr val="001F5F"/>
                </a:solidFill>
                <a:latin typeface="Arial"/>
                <a:ea typeface="+mj-ea"/>
                <a:cs typeface="Arial"/>
              </a:defRPr>
            </a:lvl1pPr>
          </a:lstStyle>
          <a:p>
            <a:pPr marL="4071620" marR="5080" lvl="0" indent="-3707129" algn="ctr" defTabSz="914400" eaLnBrk="1" fontAlgn="auto" latinLnBrk="0" hangingPunct="1">
              <a:spcBef>
                <a:spcPts val="5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-5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Статья 216. </a:t>
            </a:r>
            <a:r>
              <a:rPr kumimoji="0" lang="ru-RU" sz="2400" b="1" i="0" u="none" strike="noStrike" kern="0" cap="none" spc="-20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Обязанности </a:t>
            </a:r>
            <a:r>
              <a:rPr kumimoji="0" lang="ru-RU" sz="2400" b="1" i="0" u="none" strike="noStrike" kern="0" cap="none" spc="-15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работника </a:t>
            </a:r>
          </a:p>
          <a:p>
            <a:pPr marL="4071620" marR="5080" lvl="0" indent="-3707129" algn="ctr" defTabSz="914400" eaLnBrk="1" fontAlgn="auto" latinLnBrk="0" hangingPunct="1">
              <a:spcBef>
                <a:spcPts val="5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в </a:t>
            </a:r>
            <a:r>
              <a:rPr kumimoji="0" lang="ru-RU" sz="2400" b="1" i="0" u="none" strike="noStrike" kern="0" cap="none" spc="-15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области </a:t>
            </a:r>
            <a:r>
              <a:rPr kumimoji="0" lang="ru-RU" sz="2400" b="1" i="0" u="none" strike="noStrike" kern="0" cap="none" spc="-20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охраны</a:t>
            </a:r>
            <a:r>
              <a:rPr kumimoji="0" lang="ru-RU" sz="2400" b="1" i="0" u="none" strike="noStrike" kern="0" cap="none" spc="-10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2400" b="1" i="0" u="none" strike="noStrike" kern="0" cap="none" spc="-30" normalizeH="0" baseline="0" noProof="0" dirty="0">
                <a:ln>
                  <a:noFill/>
                </a:ln>
                <a:solidFill>
                  <a:srgbClr val="04797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труда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xmlns="" id="{ABEF8297-BD13-4D23-8587-0A88B4ECBD76}"/>
              </a:ext>
            </a:extLst>
          </p:cNvPr>
          <p:cNvSpPr/>
          <p:nvPr/>
        </p:nvSpPr>
        <p:spPr>
          <a:xfrm>
            <a:off x="27941" y="1457838"/>
            <a:ext cx="6447791" cy="469583"/>
          </a:xfrm>
          <a:custGeom>
            <a:avLst/>
            <a:gdLst/>
            <a:ahLst/>
            <a:cxnLst/>
            <a:rect l="l" t="t" r="r" b="b"/>
            <a:pathLst>
              <a:path w="8568055" h="626110">
                <a:moveTo>
                  <a:pt x="0" y="626097"/>
                </a:moveTo>
                <a:lnTo>
                  <a:pt x="8568055" y="626097"/>
                </a:lnTo>
                <a:lnTo>
                  <a:pt x="8568055" y="0"/>
                </a:lnTo>
                <a:lnTo>
                  <a:pt x="0" y="0"/>
                </a:lnTo>
                <a:lnTo>
                  <a:pt x="0" y="626097"/>
                </a:lnTo>
                <a:close/>
              </a:path>
            </a:pathLst>
          </a:custGeom>
          <a:solidFill>
            <a:srgbClr val="0580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84CC974F-2E40-4472-B6B9-E6B519A201BC}"/>
              </a:ext>
            </a:extLst>
          </p:cNvPr>
          <p:cNvSpPr/>
          <p:nvPr/>
        </p:nvSpPr>
        <p:spPr>
          <a:xfrm>
            <a:off x="1" y="1967140"/>
            <a:ext cx="6475731" cy="469583"/>
          </a:xfrm>
          <a:custGeom>
            <a:avLst/>
            <a:gdLst/>
            <a:ahLst/>
            <a:cxnLst/>
            <a:rect l="l" t="t" r="r" b="b"/>
            <a:pathLst>
              <a:path w="8568055" h="626110">
                <a:moveTo>
                  <a:pt x="0" y="626097"/>
                </a:moveTo>
                <a:lnTo>
                  <a:pt x="8568055" y="626097"/>
                </a:lnTo>
                <a:lnTo>
                  <a:pt x="8568055" y="0"/>
                </a:lnTo>
                <a:lnTo>
                  <a:pt x="0" y="0"/>
                </a:lnTo>
                <a:lnTo>
                  <a:pt x="0" y="626097"/>
                </a:lnTo>
                <a:close/>
              </a:path>
            </a:pathLst>
          </a:custGeom>
          <a:solidFill>
            <a:srgbClr val="07A2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6563588F-D9EB-41FE-8421-79AFC03E6907}"/>
              </a:ext>
            </a:extLst>
          </p:cNvPr>
          <p:cNvSpPr/>
          <p:nvPr/>
        </p:nvSpPr>
        <p:spPr>
          <a:xfrm>
            <a:off x="1" y="2476441"/>
            <a:ext cx="6475731" cy="469583"/>
          </a:xfrm>
          <a:custGeom>
            <a:avLst/>
            <a:gdLst/>
            <a:ahLst/>
            <a:cxnLst/>
            <a:rect l="l" t="t" r="r" b="b"/>
            <a:pathLst>
              <a:path w="8568055" h="626110">
                <a:moveTo>
                  <a:pt x="0" y="626097"/>
                </a:moveTo>
                <a:lnTo>
                  <a:pt x="8568055" y="626097"/>
                </a:lnTo>
                <a:lnTo>
                  <a:pt x="8568055" y="0"/>
                </a:lnTo>
                <a:lnTo>
                  <a:pt x="0" y="0"/>
                </a:lnTo>
                <a:lnTo>
                  <a:pt x="0" y="626097"/>
                </a:lnTo>
                <a:close/>
              </a:path>
            </a:pathLst>
          </a:custGeom>
          <a:solidFill>
            <a:srgbClr val="90C220"/>
          </a:solidFill>
        </p:spPr>
        <p:txBody>
          <a:bodyPr wrap="square" lIns="0" tIns="0" rIns="0" bIns="0" rtlCol="0"/>
          <a:lstStyle/>
          <a:p>
            <a:r>
              <a:rPr lang="ru-RU" dirty="0" smtClean="0"/>
              <a:t> </a:t>
            </a:r>
            <a:endParaRPr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xmlns="" id="{9DB24438-DDEC-4939-AE88-B0037A336C9C}"/>
              </a:ext>
            </a:extLst>
          </p:cNvPr>
          <p:cNvSpPr/>
          <p:nvPr/>
        </p:nvSpPr>
        <p:spPr>
          <a:xfrm>
            <a:off x="1" y="2985743"/>
            <a:ext cx="6475731" cy="657577"/>
          </a:xfrm>
          <a:custGeom>
            <a:avLst/>
            <a:gdLst/>
            <a:ahLst/>
            <a:cxnLst/>
            <a:rect l="l" t="t" r="r" b="b"/>
            <a:pathLst>
              <a:path w="8568055" h="626110">
                <a:moveTo>
                  <a:pt x="0" y="626097"/>
                </a:moveTo>
                <a:lnTo>
                  <a:pt x="8568055" y="626097"/>
                </a:lnTo>
                <a:lnTo>
                  <a:pt x="8568055" y="0"/>
                </a:lnTo>
                <a:lnTo>
                  <a:pt x="0" y="0"/>
                </a:lnTo>
                <a:lnTo>
                  <a:pt x="0" y="626097"/>
                </a:lnTo>
                <a:close/>
              </a:path>
            </a:pathLst>
          </a:custGeom>
          <a:solidFill>
            <a:srgbClr val="FAA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xmlns="" id="{0979EE07-1AAA-4D88-A400-6CB28C8A9110}"/>
              </a:ext>
            </a:extLst>
          </p:cNvPr>
          <p:cNvSpPr/>
          <p:nvPr/>
        </p:nvSpPr>
        <p:spPr>
          <a:xfrm>
            <a:off x="0" y="3571882"/>
            <a:ext cx="6475731" cy="642942"/>
          </a:xfrm>
          <a:custGeom>
            <a:avLst/>
            <a:gdLst/>
            <a:ahLst/>
            <a:cxnLst/>
            <a:rect l="l" t="t" r="r" b="b"/>
            <a:pathLst>
              <a:path w="8568055" h="626110">
                <a:moveTo>
                  <a:pt x="0" y="626097"/>
                </a:moveTo>
                <a:lnTo>
                  <a:pt x="8568055" y="626097"/>
                </a:lnTo>
                <a:lnTo>
                  <a:pt x="8568055" y="0"/>
                </a:lnTo>
                <a:lnTo>
                  <a:pt x="0" y="0"/>
                </a:lnTo>
                <a:lnTo>
                  <a:pt x="0" y="626097"/>
                </a:lnTo>
                <a:close/>
              </a:path>
            </a:pathLst>
          </a:custGeom>
          <a:solidFill>
            <a:srgbClr val="E62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4B265CA6-242F-461B-8094-1FB2E33A3F4C}"/>
              </a:ext>
            </a:extLst>
          </p:cNvPr>
          <p:cNvSpPr/>
          <p:nvPr/>
        </p:nvSpPr>
        <p:spPr>
          <a:xfrm>
            <a:off x="6429388" y="1000114"/>
            <a:ext cx="1478010" cy="3571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1">
            <a:extLst>
              <a:ext uri="{FF2B5EF4-FFF2-40B4-BE49-F238E27FC236}">
                <a16:creationId xmlns:a16="http://schemas.microsoft.com/office/drawing/2014/main" xmlns="" id="{9798AC80-15D2-4FF9-881C-187B14BCF1FA}"/>
              </a:ext>
            </a:extLst>
          </p:cNvPr>
          <p:cNvGraphicFramePr>
            <a:graphicFrameLocks noGrp="1"/>
          </p:cNvGraphicFramePr>
          <p:nvPr/>
        </p:nvGraphicFramePr>
        <p:xfrm>
          <a:off x="7898306" y="1113661"/>
          <a:ext cx="1217754" cy="316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7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85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580C3"/>
                      </a:solidFill>
                      <a:prstDash val="solid"/>
                    </a:lnL>
                    <a:lnR w="76200">
                      <a:solidFill>
                        <a:srgbClr val="0580C3"/>
                      </a:solidFill>
                      <a:prstDash val="solid"/>
                    </a:lnR>
                    <a:lnT w="76200">
                      <a:solidFill>
                        <a:srgbClr val="0580C3"/>
                      </a:solidFill>
                      <a:prstDash val="solid"/>
                    </a:lnT>
                    <a:lnB w="76200">
                      <a:solidFill>
                        <a:srgbClr val="0580C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7A297"/>
                      </a:solidFill>
                      <a:prstDash val="solid"/>
                    </a:lnL>
                    <a:lnR w="76200">
                      <a:solidFill>
                        <a:srgbClr val="07A297"/>
                      </a:solidFill>
                      <a:prstDash val="solid"/>
                    </a:lnR>
                    <a:lnT w="76200">
                      <a:solidFill>
                        <a:srgbClr val="0580C3"/>
                      </a:solidFill>
                      <a:prstDash val="solid"/>
                    </a:lnT>
                    <a:lnB w="76200">
                      <a:solidFill>
                        <a:srgbClr val="07A29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7A297"/>
                      </a:solidFill>
                      <a:prstDash val="solid"/>
                    </a:lnL>
                    <a:lnR w="76200">
                      <a:solidFill>
                        <a:srgbClr val="07A297"/>
                      </a:solidFill>
                      <a:prstDash val="solid"/>
                    </a:lnR>
                    <a:lnT w="76200">
                      <a:solidFill>
                        <a:srgbClr val="07A297"/>
                      </a:solidFill>
                      <a:prstDash val="solid"/>
                    </a:lnT>
                    <a:lnB w="76200">
                      <a:solidFill>
                        <a:srgbClr val="07A29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5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90C220"/>
                      </a:solidFill>
                      <a:prstDash val="solid"/>
                    </a:lnL>
                    <a:lnR w="76200">
                      <a:solidFill>
                        <a:srgbClr val="90C220"/>
                      </a:solidFill>
                      <a:prstDash val="solid"/>
                    </a:lnR>
                    <a:lnT w="76200">
                      <a:solidFill>
                        <a:srgbClr val="07A297"/>
                      </a:solidFill>
                      <a:prstDash val="solid"/>
                    </a:lnT>
                    <a:lnB w="76200">
                      <a:solidFill>
                        <a:srgbClr val="90C2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5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90C220"/>
                      </a:solidFill>
                      <a:prstDash val="solid"/>
                    </a:lnL>
                    <a:lnR w="76200">
                      <a:solidFill>
                        <a:srgbClr val="90C220"/>
                      </a:solidFill>
                      <a:prstDash val="solid"/>
                    </a:lnR>
                    <a:lnT w="76200">
                      <a:solidFill>
                        <a:srgbClr val="90C220"/>
                      </a:solidFill>
                      <a:prstDash val="solid"/>
                    </a:lnT>
                    <a:lnB w="76200">
                      <a:solidFill>
                        <a:srgbClr val="90C2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AA100"/>
                      </a:solidFill>
                      <a:prstDash val="solid"/>
                    </a:lnL>
                    <a:lnR w="76200">
                      <a:solidFill>
                        <a:srgbClr val="FAA100"/>
                      </a:solidFill>
                      <a:prstDash val="solid"/>
                    </a:lnR>
                    <a:lnT w="76200">
                      <a:solidFill>
                        <a:srgbClr val="90C220"/>
                      </a:solidFill>
                      <a:prstDash val="solid"/>
                    </a:lnT>
                    <a:lnB w="76200">
                      <a:solidFill>
                        <a:srgbClr val="FAA1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5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AA100"/>
                      </a:solidFill>
                      <a:prstDash val="solid"/>
                    </a:lnL>
                    <a:lnR w="76200">
                      <a:solidFill>
                        <a:srgbClr val="FAA100"/>
                      </a:solidFill>
                      <a:prstDash val="solid"/>
                    </a:lnR>
                    <a:lnT w="76200">
                      <a:solidFill>
                        <a:srgbClr val="FAA100"/>
                      </a:solidFill>
                      <a:prstDash val="solid"/>
                    </a:lnT>
                    <a:lnB w="76200">
                      <a:solidFill>
                        <a:srgbClr val="FAA1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E62500"/>
                      </a:solidFill>
                      <a:prstDash val="solid"/>
                    </a:lnL>
                    <a:lnR w="76200">
                      <a:solidFill>
                        <a:srgbClr val="E62500"/>
                      </a:solidFill>
                      <a:prstDash val="solid"/>
                    </a:lnR>
                    <a:lnT w="76200">
                      <a:solidFill>
                        <a:srgbClr val="FAA100"/>
                      </a:solidFill>
                      <a:prstDash val="solid"/>
                    </a:lnT>
                    <a:lnB w="76200">
                      <a:solidFill>
                        <a:srgbClr val="E625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5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E62500"/>
                      </a:solidFill>
                      <a:prstDash val="solid"/>
                    </a:lnL>
                    <a:lnR w="76200">
                      <a:solidFill>
                        <a:srgbClr val="E62500"/>
                      </a:solidFill>
                      <a:prstDash val="solid"/>
                    </a:lnR>
                    <a:lnT w="76200">
                      <a:solidFill>
                        <a:srgbClr val="E62500"/>
                      </a:solidFill>
                      <a:prstDash val="solid"/>
                    </a:lnT>
                    <a:lnB w="76200">
                      <a:solidFill>
                        <a:srgbClr val="E625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7" name="object 12">
            <a:extLst>
              <a:ext uri="{FF2B5EF4-FFF2-40B4-BE49-F238E27FC236}">
                <a16:creationId xmlns:a16="http://schemas.microsoft.com/office/drawing/2014/main" xmlns="" id="{42573905-DC19-47BA-8D69-0DD32D3AA0DD}"/>
              </a:ext>
            </a:extLst>
          </p:cNvPr>
          <p:cNvSpPr txBox="1"/>
          <p:nvPr/>
        </p:nvSpPr>
        <p:spPr>
          <a:xfrm>
            <a:off x="0" y="3643320"/>
            <a:ext cx="657983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немедленно предпринять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меры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по устранению выявленных неисправностей используемых оборудования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и 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инструментов, нарушений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применяемой технологии,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несоответствий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используемых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сырья и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материалов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соответствии 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со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своими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должностными (профессиональными) обязанностями,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извещать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своего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непосредственного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или 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вышестоящего руководителя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о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подобных</a:t>
            </a:r>
            <a:r>
              <a:rPr sz="8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случаях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xmlns="" id="{F1C8957A-91D8-49AF-970F-D40E87BC3229}"/>
              </a:ext>
            </a:extLst>
          </p:cNvPr>
          <p:cNvSpPr txBox="1"/>
          <p:nvPr/>
        </p:nvSpPr>
        <p:spPr>
          <a:xfrm>
            <a:off x="1714480" y="1428742"/>
            <a:ext cx="5238530" cy="2136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441959" indent="-635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лично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участвовать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обеспечении безопасных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условий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труда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на своем рабочем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месте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в пределах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своей </a:t>
            </a:r>
            <a:r>
              <a:rPr sz="1200" b="1" spc="-15" smtClean="0">
                <a:solidFill>
                  <a:srgbClr val="FFFFFF"/>
                </a:solidFill>
                <a:latin typeface="Arial"/>
                <a:cs typeface="Arial"/>
              </a:rPr>
              <a:t>трудовой</a:t>
            </a:r>
            <a:r>
              <a:rPr lang="ru-RU" sz="1200" b="1" spc="-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2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1200" b="1" spc="-15" smtClean="0">
                <a:solidFill>
                  <a:srgbClr val="FFFFFF"/>
                </a:solidFill>
                <a:latin typeface="Arial"/>
                <a:cs typeface="Arial"/>
              </a:rPr>
              <a:t>ункции</a:t>
            </a:r>
            <a:endParaRPr lang="ru-RU" sz="1200" b="1" spc="-1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8415" marR="441959" indent="-6350">
              <a:lnSpc>
                <a:spcPct val="100000"/>
              </a:lnSpc>
              <a:spcBef>
                <a:spcPts val="100"/>
              </a:spcBef>
            </a:pPr>
            <a:endParaRPr lang="ru-RU" sz="1200" b="1" spc="-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8415" marR="441959" indent="-6350">
              <a:lnSpc>
                <a:spcPct val="100000"/>
              </a:lnSpc>
              <a:spcBef>
                <a:spcPts val="100"/>
              </a:spcBef>
            </a:pPr>
            <a:r>
              <a:rPr sz="1200" b="1" spc="-5" smtClean="0">
                <a:solidFill>
                  <a:srgbClr val="FFFFFF"/>
                </a:solidFill>
                <a:latin typeface="Arial"/>
                <a:cs typeface="Arial"/>
              </a:rPr>
              <a:t>правильно </a:t>
            </a:r>
            <a:r>
              <a:rPr sz="1200" b="1" spc="-10" smtClean="0">
                <a:solidFill>
                  <a:srgbClr val="FFFFFF"/>
                </a:solidFill>
                <a:latin typeface="Arial"/>
                <a:cs typeface="Arial"/>
              </a:rPr>
              <a:t>использо</a:t>
            </a:r>
            <a:r>
              <a:rPr lang="ru-RU" sz="1200" b="1" spc="-15" dirty="0" smtClean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1200" b="1" spc="-10" smtClean="0">
                <a:solidFill>
                  <a:srgbClr val="FFFFFF"/>
                </a:solidFill>
                <a:latin typeface="Arial"/>
                <a:cs typeface="Arial"/>
              </a:rPr>
              <a:t>вать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оборудование,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инструмент,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сырье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материалы, применять</a:t>
            </a:r>
            <a:r>
              <a:rPr sz="12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технологию</a:t>
            </a:r>
            <a:endParaRPr sz="1200" dirty="0">
              <a:latin typeface="Arial"/>
              <a:cs typeface="Arial"/>
            </a:endParaRPr>
          </a:p>
          <a:p>
            <a:pPr marR="147955">
              <a:lnSpc>
                <a:spcPct val="100000"/>
              </a:lnSpc>
              <a:spcBef>
                <a:spcPts val="975"/>
              </a:spcBef>
            </a:pPr>
            <a:r>
              <a:rPr sz="1200" b="1" spc="-5" smtClean="0">
                <a:solidFill>
                  <a:srgbClr val="FFFFFF"/>
                </a:solidFill>
                <a:latin typeface="Arial"/>
                <a:cs typeface="Arial"/>
              </a:rPr>
              <a:t>следить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исправностью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используемых</a:t>
            </a:r>
            <a:endParaRPr sz="1200" dirty="0">
              <a:latin typeface="Arial"/>
              <a:cs typeface="Arial"/>
            </a:endParaRPr>
          </a:p>
          <a:p>
            <a:pPr marR="147320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оборудования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инструментов</a:t>
            </a:r>
            <a:endParaRPr sz="1200" dirty="0">
              <a:latin typeface="Arial"/>
              <a:cs typeface="Arial"/>
            </a:endParaRPr>
          </a:p>
          <a:p>
            <a:pPr marL="146685" marR="5080">
              <a:lnSpc>
                <a:spcPct val="100000"/>
              </a:lnSpc>
            </a:pPr>
            <a:endParaRPr lang="ru-RU" sz="1100" b="1" spc="-1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46685" marR="5080">
              <a:lnSpc>
                <a:spcPct val="100000"/>
              </a:lnSpc>
            </a:pPr>
            <a:r>
              <a:rPr sz="1100" b="1" spc="-10" smtClean="0">
                <a:solidFill>
                  <a:srgbClr val="FFFFFF"/>
                </a:solidFill>
                <a:latin typeface="Arial"/>
                <a:cs typeface="Arial"/>
              </a:rPr>
              <a:t>соблюдать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требования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охраны 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труда,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установленные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правилами 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(стандартами) </a:t>
            </a:r>
            <a:r>
              <a:rPr sz="1100" b="1" spc="-5">
                <a:solidFill>
                  <a:srgbClr val="FFFFFF"/>
                </a:solidFill>
                <a:latin typeface="Arial"/>
                <a:cs typeface="Arial"/>
              </a:rPr>
              <a:t>организации </a:t>
            </a:r>
            <a:r>
              <a:rPr sz="1100" b="1" spc="-5" smtClean="0">
                <a:solidFill>
                  <a:srgbClr val="FFFFFF"/>
                </a:solidFill>
                <a:latin typeface="Arial"/>
                <a:cs typeface="Arial"/>
              </a:rPr>
              <a:t>по охране </a:t>
            </a:r>
            <a:r>
              <a:rPr sz="1100" b="1" spc="-20" smtClean="0">
                <a:solidFill>
                  <a:srgbClr val="FFFFFF"/>
                </a:solidFill>
                <a:latin typeface="Arial"/>
                <a:cs typeface="Arial"/>
              </a:rPr>
              <a:t>труда </a:t>
            </a:r>
            <a:r>
              <a:rPr sz="1100" b="1" smtClean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100" b="1" spc="-10" smtClean="0">
                <a:solidFill>
                  <a:srgbClr val="FFFFFF"/>
                </a:solidFill>
                <a:latin typeface="Arial"/>
                <a:cs typeface="Arial"/>
              </a:rPr>
              <a:t>инструкциями </a:t>
            </a:r>
            <a:r>
              <a:rPr sz="1100" b="1" spc="-5" smtClean="0">
                <a:solidFill>
                  <a:srgbClr val="FFFFFF"/>
                </a:solidFill>
                <a:latin typeface="Arial"/>
                <a:cs typeface="Arial"/>
              </a:rPr>
              <a:t>по  охране</a:t>
            </a:r>
            <a:r>
              <a:rPr sz="1100" b="1" spc="-1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0" smtClean="0">
                <a:solidFill>
                  <a:srgbClr val="FFFFFF"/>
                </a:solidFill>
                <a:latin typeface="Arial"/>
                <a:cs typeface="Arial"/>
              </a:rPr>
              <a:t>труда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7A2B90FF-05CA-4B03-8F92-09A47E2F41E1}"/>
              </a:ext>
            </a:extLst>
          </p:cNvPr>
          <p:cNvSpPr/>
          <p:nvPr/>
        </p:nvSpPr>
        <p:spPr>
          <a:xfrm>
            <a:off x="8395974" y="3144103"/>
            <a:ext cx="461012" cy="437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xmlns="" id="{838E15A1-B208-4733-A2B9-9185E514859D}"/>
              </a:ext>
            </a:extLst>
          </p:cNvPr>
          <p:cNvSpPr/>
          <p:nvPr/>
        </p:nvSpPr>
        <p:spPr>
          <a:xfrm>
            <a:off x="8261407" y="2515476"/>
            <a:ext cx="588130" cy="407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xmlns="" id="{4454EEB0-C6D5-4972-9D7C-8C3DC155FD3E}"/>
              </a:ext>
            </a:extLst>
          </p:cNvPr>
          <p:cNvSpPr/>
          <p:nvPr/>
        </p:nvSpPr>
        <p:spPr>
          <a:xfrm>
            <a:off x="8325841" y="1882212"/>
            <a:ext cx="554474" cy="4102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xmlns="" id="{FEB48DC3-402F-46BF-B55B-A474907E8EEE}"/>
              </a:ext>
            </a:extLst>
          </p:cNvPr>
          <p:cNvSpPr/>
          <p:nvPr/>
        </p:nvSpPr>
        <p:spPr>
          <a:xfrm>
            <a:off x="8282444" y="3785862"/>
            <a:ext cx="543147" cy="4705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xmlns="" id="{3ACC19D1-7F9C-415A-A72E-AD2CC398C1CC}"/>
              </a:ext>
            </a:extLst>
          </p:cNvPr>
          <p:cNvSpPr/>
          <p:nvPr/>
        </p:nvSpPr>
        <p:spPr>
          <a:xfrm>
            <a:off x="8281158" y="1248761"/>
            <a:ext cx="576364" cy="4023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2572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27BAC5-5EFA-4E09-9C75-AA40A9A6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358ECA94-ACCE-45C3-839F-B1F684E2AA61}"/>
              </a:ext>
            </a:extLst>
          </p:cNvPr>
          <p:cNvSpPr txBox="1"/>
          <p:nvPr/>
        </p:nvSpPr>
        <p:spPr>
          <a:xfrm>
            <a:off x="1571604" y="142858"/>
            <a:ext cx="7263638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99720" algn="l"/>
              </a:tabLst>
            </a:pP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использовать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в целях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контроля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за 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безопасным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производством работ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приборы, 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устройства, оборудование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и (или) 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комплексы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(системы)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приборов,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устройств,  оборудования, обеспечивающих 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дистанционную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видео-,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аудио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или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иную 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фиксацию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процессов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производства </a:t>
            </a:r>
            <a:r>
              <a:rPr sz="1600" b="1" spc="-35" dirty="0">
                <a:solidFill>
                  <a:srgbClr val="045F92"/>
                </a:solidFill>
                <a:latin typeface="Arial"/>
                <a:cs typeface="Arial"/>
              </a:rPr>
              <a:t>работ, 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обеспечивать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хранение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полученной 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информации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0FAB8B1B-81B1-42CD-9AFD-5EBAD24AF50D}"/>
              </a:ext>
            </a:extLst>
          </p:cNvPr>
          <p:cNvSpPr txBox="1"/>
          <p:nvPr/>
        </p:nvSpPr>
        <p:spPr>
          <a:xfrm>
            <a:off x="735029" y="1643056"/>
            <a:ext cx="323659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b="1" spc="-20" dirty="0">
                <a:solidFill>
                  <a:srgbClr val="045F92"/>
                </a:solidFill>
                <a:latin typeface="Arial"/>
                <a:cs typeface="Arial"/>
              </a:rPr>
              <a:t>вести </a:t>
            </a:r>
            <a:r>
              <a:rPr sz="1800" b="1" spc="-10" dirty="0">
                <a:solidFill>
                  <a:srgbClr val="045F92"/>
                </a:solidFill>
                <a:latin typeface="Arial"/>
                <a:cs typeface="Arial"/>
              </a:rPr>
              <a:t>документооборот </a:t>
            </a:r>
            <a:r>
              <a:rPr sz="1800" b="1" dirty="0">
                <a:solidFill>
                  <a:srgbClr val="045F92"/>
                </a:solidFill>
                <a:latin typeface="Arial"/>
                <a:cs typeface="Arial"/>
              </a:rPr>
              <a:t>в  </a:t>
            </a:r>
            <a:r>
              <a:rPr sz="1800" b="1" spc="-15" dirty="0">
                <a:solidFill>
                  <a:srgbClr val="045F92"/>
                </a:solidFill>
                <a:latin typeface="Arial"/>
                <a:cs typeface="Arial"/>
              </a:rPr>
              <a:t>области охраны </a:t>
            </a:r>
            <a:r>
              <a:rPr sz="1800" b="1" spc="-25" dirty="0">
                <a:solidFill>
                  <a:srgbClr val="045F92"/>
                </a:solidFill>
                <a:latin typeface="Arial"/>
                <a:cs typeface="Arial"/>
              </a:rPr>
              <a:t>труда </a:t>
            </a:r>
            <a:r>
              <a:rPr sz="1800" b="1" dirty="0">
                <a:solidFill>
                  <a:srgbClr val="045F92"/>
                </a:solidFill>
                <a:latin typeface="Arial"/>
                <a:cs typeface="Arial"/>
              </a:rPr>
              <a:t>в  </a:t>
            </a:r>
            <a:r>
              <a:rPr sz="1800" b="1" spc="-15" dirty="0">
                <a:solidFill>
                  <a:srgbClr val="045F92"/>
                </a:solidFill>
                <a:latin typeface="Arial"/>
                <a:cs typeface="Arial"/>
              </a:rPr>
              <a:t>электронном</a:t>
            </a:r>
            <a:r>
              <a:rPr sz="1800" b="1" spc="20" dirty="0">
                <a:solidFill>
                  <a:srgbClr val="045F9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45F92"/>
                </a:solidFill>
                <a:latin typeface="Arial"/>
                <a:cs typeface="Arial"/>
              </a:rPr>
              <a:t>виде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xmlns="" id="{9D815F86-F654-40A1-8D6C-09DBE93D7C79}"/>
              </a:ext>
            </a:extLst>
          </p:cNvPr>
          <p:cNvSpPr txBox="1"/>
          <p:nvPr/>
        </p:nvSpPr>
        <p:spPr>
          <a:xfrm>
            <a:off x="94597" y="3369976"/>
            <a:ext cx="4271885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предоставлять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дистанционный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доступ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к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наблюдению 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за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безопасным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производством </a:t>
            </a:r>
            <a:r>
              <a:rPr sz="1600" b="1" spc="-35" dirty="0">
                <a:solidFill>
                  <a:srgbClr val="045F92"/>
                </a:solidFill>
                <a:latin typeface="Arial"/>
                <a:cs typeface="Arial"/>
              </a:rPr>
              <a:t>работ,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а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также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к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базам 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электронных документов работодателя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области  охраны </a:t>
            </a:r>
            <a:r>
              <a:rPr sz="1600" b="1" spc="-30" dirty="0">
                <a:solidFill>
                  <a:srgbClr val="045F92"/>
                </a:solidFill>
                <a:latin typeface="Arial"/>
                <a:cs typeface="Arial"/>
              </a:rPr>
              <a:t>труда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федеральному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органу исполнительной 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власти,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уполномоченному </a:t>
            </a:r>
            <a:r>
              <a:rPr sz="1600" b="1" spc="-5" dirty="0">
                <a:solidFill>
                  <a:srgbClr val="045F92"/>
                </a:solidFill>
                <a:latin typeface="Arial"/>
                <a:cs typeface="Arial"/>
              </a:rPr>
              <a:t>на </a:t>
            </a:r>
            <a:r>
              <a:rPr sz="1600" b="1" spc="-15" dirty="0">
                <a:solidFill>
                  <a:srgbClr val="045F92"/>
                </a:solidFill>
                <a:latin typeface="Arial"/>
                <a:cs typeface="Arial"/>
              </a:rPr>
              <a:t>осуществление  федерального </a:t>
            </a:r>
            <a:r>
              <a:rPr sz="1600" b="1" spc="-20" dirty="0">
                <a:solidFill>
                  <a:srgbClr val="045F92"/>
                </a:solidFill>
                <a:latin typeface="Arial"/>
                <a:cs typeface="Arial"/>
              </a:rPr>
              <a:t>государственного</a:t>
            </a:r>
            <a:r>
              <a:rPr sz="1600" b="1" spc="120" dirty="0">
                <a:solidFill>
                  <a:srgbClr val="045F92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45F92"/>
                </a:solidFill>
                <a:latin typeface="Arial"/>
                <a:cs typeface="Arial"/>
              </a:rPr>
              <a:t>надзора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xmlns="" id="{99DF12E0-33BB-411A-A26A-D9249CFA1DE7}"/>
              </a:ext>
            </a:extLst>
          </p:cNvPr>
          <p:cNvSpPr txBox="1">
            <a:spLocks/>
          </p:cNvSpPr>
          <p:nvPr/>
        </p:nvSpPr>
        <p:spPr>
          <a:xfrm>
            <a:off x="384631" y="2500312"/>
            <a:ext cx="342836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2400" spc="-15" dirty="0" smtClean="0">
                <a:solidFill>
                  <a:srgbClr val="045F92"/>
                </a:solidFill>
              </a:rPr>
              <a:t>Права  </a:t>
            </a:r>
            <a:r>
              <a:rPr lang="ru-RU" sz="2400" spc="-20" dirty="0">
                <a:solidFill>
                  <a:srgbClr val="045F92"/>
                </a:solidFill>
              </a:rPr>
              <a:t>работодателя </a:t>
            </a:r>
            <a:r>
              <a:rPr lang="ru-RU" sz="2400" dirty="0">
                <a:solidFill>
                  <a:srgbClr val="045F92"/>
                </a:solidFill>
              </a:rPr>
              <a:t>в  </a:t>
            </a:r>
            <a:r>
              <a:rPr lang="ru-RU" sz="2400" spc="-15" dirty="0">
                <a:solidFill>
                  <a:srgbClr val="045F92"/>
                </a:solidFill>
              </a:rPr>
              <a:t>области охраны</a:t>
            </a:r>
            <a:r>
              <a:rPr lang="ru-RU" sz="2400" spc="-55" dirty="0">
                <a:solidFill>
                  <a:srgbClr val="045F92"/>
                </a:solidFill>
              </a:rPr>
              <a:t> </a:t>
            </a:r>
            <a:r>
              <a:rPr lang="ru-RU" sz="2400" spc="-30" dirty="0">
                <a:solidFill>
                  <a:srgbClr val="045F92"/>
                </a:solidFill>
              </a:rPr>
              <a:t>труда</a:t>
            </a:r>
            <a:endParaRPr lang="ru-RU" sz="2400" dirty="0"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xmlns="" id="{41A3CC67-69FE-4737-8A9D-512E4121B0F6}"/>
              </a:ext>
            </a:extLst>
          </p:cNvPr>
          <p:cNvSpPr/>
          <p:nvPr/>
        </p:nvSpPr>
        <p:spPr>
          <a:xfrm>
            <a:off x="4572000" y="3286130"/>
            <a:ext cx="4454398" cy="12144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xmlns="" id="{694078F4-1DBD-4294-B0C7-75EBE87A468D}"/>
              </a:ext>
            </a:extLst>
          </p:cNvPr>
          <p:cNvSpPr/>
          <p:nvPr/>
        </p:nvSpPr>
        <p:spPr>
          <a:xfrm>
            <a:off x="4500562" y="1785932"/>
            <a:ext cx="4454398" cy="12690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81452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5888" y="142858"/>
            <a:ext cx="7758112" cy="1010854"/>
          </a:xfrm>
          <a:prstGeom prst="rect">
            <a:avLst/>
          </a:prstGeom>
        </p:spPr>
        <p:txBody>
          <a:bodyPr vert="horz" wrap="square" lIns="0" tIns="40958" rIns="0" bIns="0" rtlCol="0" anchor="ctr">
            <a:spAutoFit/>
          </a:bodyPr>
          <a:lstStyle/>
          <a:p>
            <a:pPr marL="264319" marR="3810" algn="ctr">
              <a:spcBef>
                <a:spcPts val="323"/>
              </a:spcBef>
            </a:pPr>
            <a:r>
              <a:rPr sz="2100" spc="-34" dirty="0">
                <a:solidFill>
                  <a:srgbClr val="047971"/>
                </a:solidFill>
              </a:rPr>
              <a:t>Глава </a:t>
            </a:r>
            <a:r>
              <a:rPr sz="2100" spc="-4" dirty="0">
                <a:solidFill>
                  <a:srgbClr val="047971"/>
                </a:solidFill>
              </a:rPr>
              <a:t>36.2. </a:t>
            </a:r>
            <a:r>
              <a:rPr sz="2100" spc="-11" dirty="0">
                <a:solidFill>
                  <a:srgbClr val="047971"/>
                </a:solidFill>
              </a:rPr>
              <a:t>Расследование, </a:t>
            </a:r>
            <a:r>
              <a:rPr sz="2100" spc="-15" dirty="0">
                <a:solidFill>
                  <a:srgbClr val="047971"/>
                </a:solidFill>
              </a:rPr>
              <a:t>оформление </a:t>
            </a:r>
            <a:r>
              <a:rPr sz="2100" spc="-11" dirty="0">
                <a:solidFill>
                  <a:srgbClr val="047971"/>
                </a:solidFill>
              </a:rPr>
              <a:t>(рассмотрение) </a:t>
            </a:r>
            <a:r>
              <a:rPr sz="2100" spc="-15" dirty="0">
                <a:solidFill>
                  <a:srgbClr val="047971"/>
                </a:solidFill>
              </a:rPr>
              <a:t>учет  </a:t>
            </a:r>
            <a:r>
              <a:rPr sz="2100" spc="-8" dirty="0">
                <a:solidFill>
                  <a:srgbClr val="047971"/>
                </a:solidFill>
              </a:rPr>
              <a:t>микроповреждений </a:t>
            </a:r>
            <a:r>
              <a:rPr sz="2100" spc="-11" dirty="0">
                <a:solidFill>
                  <a:srgbClr val="047971"/>
                </a:solidFill>
              </a:rPr>
              <a:t>(микротравм), </a:t>
            </a:r>
            <a:r>
              <a:rPr sz="2100" spc="-8" dirty="0">
                <a:solidFill>
                  <a:srgbClr val="047971"/>
                </a:solidFill>
              </a:rPr>
              <a:t>профессиональных  </a:t>
            </a:r>
            <a:r>
              <a:rPr sz="2100" spc="-19" dirty="0">
                <a:solidFill>
                  <a:srgbClr val="047971"/>
                </a:solidFill>
              </a:rPr>
              <a:t>заболеваний, </a:t>
            </a:r>
            <a:r>
              <a:rPr sz="2100" spc="-15" dirty="0">
                <a:solidFill>
                  <a:srgbClr val="047971"/>
                </a:solidFill>
              </a:rPr>
              <a:t>несчастных</a:t>
            </a:r>
            <a:r>
              <a:rPr sz="2100" spc="71" dirty="0">
                <a:solidFill>
                  <a:srgbClr val="047971"/>
                </a:solidFill>
              </a:rPr>
              <a:t> </a:t>
            </a:r>
            <a:r>
              <a:rPr sz="2100" spc="-11" dirty="0">
                <a:solidFill>
                  <a:srgbClr val="047971"/>
                </a:solidFill>
              </a:rPr>
              <a:t>случаев</a:t>
            </a:r>
            <a:endParaRPr sz="2100" dirty="0"/>
          </a:p>
        </p:txBody>
      </p:sp>
      <p:sp>
        <p:nvSpPr>
          <p:cNvPr id="4" name="object 4"/>
          <p:cNvSpPr txBox="1"/>
          <p:nvPr/>
        </p:nvSpPr>
        <p:spPr>
          <a:xfrm>
            <a:off x="1992096" y="1374412"/>
            <a:ext cx="542448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11" dirty="0">
                <a:solidFill>
                  <a:srgbClr val="045F92"/>
                </a:solidFill>
                <a:latin typeface="Arial"/>
                <a:cs typeface="Arial"/>
              </a:rPr>
              <a:t>Статья </a:t>
            </a:r>
            <a:r>
              <a:rPr b="1" spc="-4" dirty="0">
                <a:solidFill>
                  <a:srgbClr val="045F92"/>
                </a:solidFill>
                <a:latin typeface="Arial"/>
                <a:cs typeface="Arial"/>
              </a:rPr>
              <a:t>226. Микроповреждения</a:t>
            </a:r>
            <a:r>
              <a:rPr b="1" spc="15" dirty="0">
                <a:solidFill>
                  <a:srgbClr val="045F92"/>
                </a:solidFill>
                <a:latin typeface="Arial"/>
                <a:cs typeface="Arial"/>
              </a:rPr>
              <a:t> </a:t>
            </a:r>
            <a:r>
              <a:rPr b="1" spc="-8" dirty="0">
                <a:solidFill>
                  <a:srgbClr val="045F92"/>
                </a:solidFill>
                <a:latin typeface="Arial"/>
                <a:cs typeface="Arial"/>
              </a:rPr>
              <a:t>(микротравмы)</a:t>
            </a:r>
            <a:endParaRPr dirty="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0" y="4885375"/>
            <a:ext cx="4439660" cy="318263"/>
          </a:xfrm>
          <a:custGeom>
            <a:avLst/>
            <a:gdLst/>
            <a:ahLst/>
            <a:cxnLst/>
            <a:rect l="l" t="t" r="r" b="b"/>
            <a:pathLst>
              <a:path w="4297045" h="360045">
                <a:moveTo>
                  <a:pt x="0" y="359994"/>
                </a:moveTo>
                <a:lnTo>
                  <a:pt x="4297045" y="359994"/>
                </a:lnTo>
                <a:lnTo>
                  <a:pt x="4297045" y="0"/>
                </a:lnTo>
                <a:lnTo>
                  <a:pt x="0" y="0"/>
                </a:lnTo>
                <a:lnTo>
                  <a:pt x="0" y="359994"/>
                </a:lnTo>
                <a:close/>
              </a:path>
            </a:pathLst>
          </a:custGeom>
          <a:solidFill>
            <a:srgbClr val="FAA1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A89016C-5796-4BAF-BECB-D7294C114B1B}"/>
              </a:ext>
            </a:extLst>
          </p:cNvPr>
          <p:cNvSpPr/>
          <p:nvPr/>
        </p:nvSpPr>
        <p:spPr>
          <a:xfrm>
            <a:off x="296883" y="1896860"/>
            <a:ext cx="38458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Микротравмы - это травмы, которые не влекут за собой расстройство здоровья или временную нетрудоспособность работника. По проекту работодатель будет обязан проводить учет микротравм, и расследовать причины их появления. Проводить расследование нужно будет, если пострадавший работник сообщит о микротравме руководителю или другому представителю работодателя.</a:t>
            </a:r>
            <a:endParaRPr lang="ru-RU" sz="1600" b="0" i="0" dirty="0">
              <a:solidFill>
                <a:srgbClr val="2B2B2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097DF1FB-A452-4EEF-B95B-D7096B71EB69}"/>
              </a:ext>
            </a:extLst>
          </p:cNvPr>
          <p:cNvSpPr/>
          <p:nvPr/>
        </p:nvSpPr>
        <p:spPr>
          <a:xfrm>
            <a:off x="4988682" y="1907637"/>
            <a:ext cx="38906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Предполагается, что там где работник получил микротравму, в следующий раз может произойти несчастный случай. Например, если один раз работник споткнулся о порог, ударился и получил синяк, в следующий раз все может быть гораздо серьезнее, и работник получит травму. Поэтому необходимо производить учет и расследование микротравм, чтобы предотвратить несчастные случаи.</a:t>
            </a:r>
            <a:endParaRPr lang="ru-RU" sz="1600" b="0" i="0" dirty="0">
              <a:solidFill>
                <a:srgbClr val="2B2B2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37">
            <a:extLst>
              <a:ext uri="{FF2B5EF4-FFF2-40B4-BE49-F238E27FC236}">
                <a16:creationId xmlns:a16="http://schemas.microsoft.com/office/drawing/2014/main" xmlns="" id="{A438B62A-F7AF-4752-914D-060DCCB79474}"/>
              </a:ext>
            </a:extLst>
          </p:cNvPr>
          <p:cNvSpPr/>
          <p:nvPr/>
        </p:nvSpPr>
        <p:spPr>
          <a:xfrm rot="5400000">
            <a:off x="2986963" y="3326591"/>
            <a:ext cx="3329745" cy="424350"/>
          </a:xfrm>
          <a:custGeom>
            <a:avLst/>
            <a:gdLst/>
            <a:ahLst/>
            <a:cxnLst/>
            <a:rect l="l" t="t" r="r" b="b"/>
            <a:pathLst>
              <a:path w="4297045" h="360045">
                <a:moveTo>
                  <a:pt x="0" y="359994"/>
                </a:moveTo>
                <a:lnTo>
                  <a:pt x="4297045" y="359994"/>
                </a:lnTo>
                <a:lnTo>
                  <a:pt x="4297045" y="0"/>
                </a:lnTo>
                <a:lnTo>
                  <a:pt x="0" y="0"/>
                </a:lnTo>
                <a:lnTo>
                  <a:pt x="0" y="359994"/>
                </a:lnTo>
                <a:close/>
              </a:path>
            </a:pathLst>
          </a:custGeom>
          <a:solidFill>
            <a:srgbClr val="FAA1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37">
            <a:extLst>
              <a:ext uri="{FF2B5EF4-FFF2-40B4-BE49-F238E27FC236}">
                <a16:creationId xmlns:a16="http://schemas.microsoft.com/office/drawing/2014/main" xmlns="" id="{BB686F50-0F8A-4B53-B208-F4452044E9D7}"/>
              </a:ext>
            </a:extLst>
          </p:cNvPr>
          <p:cNvSpPr/>
          <p:nvPr/>
        </p:nvSpPr>
        <p:spPr>
          <a:xfrm>
            <a:off x="4704340" y="4885375"/>
            <a:ext cx="4439660" cy="318263"/>
          </a:xfrm>
          <a:custGeom>
            <a:avLst/>
            <a:gdLst/>
            <a:ahLst/>
            <a:cxnLst/>
            <a:rect l="l" t="t" r="r" b="b"/>
            <a:pathLst>
              <a:path w="4297045" h="360045">
                <a:moveTo>
                  <a:pt x="0" y="359994"/>
                </a:moveTo>
                <a:lnTo>
                  <a:pt x="4297045" y="359994"/>
                </a:lnTo>
                <a:lnTo>
                  <a:pt x="4297045" y="0"/>
                </a:lnTo>
                <a:lnTo>
                  <a:pt x="0" y="0"/>
                </a:lnTo>
                <a:lnTo>
                  <a:pt x="0" y="359994"/>
                </a:lnTo>
                <a:close/>
              </a:path>
            </a:pathLst>
          </a:custGeom>
          <a:solidFill>
            <a:srgbClr val="FAA1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9BC9CB26-BF94-4510-9DF0-A227C077E8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554" y="173333"/>
            <a:ext cx="659877" cy="6210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31152285-CDAD-42B5-8A85-6DF5E9763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430" y="173333"/>
            <a:ext cx="936000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1975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1799" y="234564"/>
            <a:ext cx="6419686" cy="655468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marR="3810">
              <a:lnSpc>
                <a:spcPct val="100000"/>
              </a:lnSpc>
              <a:spcBef>
                <a:spcPts val="71"/>
              </a:spcBef>
            </a:pPr>
            <a:r>
              <a:rPr sz="2100" spc="-8" dirty="0">
                <a:solidFill>
                  <a:schemeClr val="tx1"/>
                </a:solidFill>
              </a:rPr>
              <a:t>Статья </a:t>
            </a:r>
            <a:r>
              <a:rPr sz="2100" spc="-4" dirty="0">
                <a:solidFill>
                  <a:schemeClr val="tx1"/>
                </a:solidFill>
              </a:rPr>
              <a:t>220. </a:t>
            </a:r>
            <a:r>
              <a:rPr sz="2100" spc="-11" dirty="0">
                <a:solidFill>
                  <a:schemeClr val="tx1"/>
                </a:solidFill>
              </a:rPr>
              <a:t>Обеспечение  </a:t>
            </a:r>
            <a:r>
              <a:rPr sz="2100" spc="-15" dirty="0">
                <a:solidFill>
                  <a:schemeClr val="tx1"/>
                </a:solidFill>
              </a:rPr>
              <a:t>работников </a:t>
            </a:r>
            <a:r>
              <a:rPr sz="2100" spc="-11" dirty="0">
                <a:solidFill>
                  <a:schemeClr val="tx1"/>
                </a:solidFill>
              </a:rPr>
              <a:t>средствами  </a:t>
            </a:r>
            <a:r>
              <a:rPr sz="2100" spc="-8" dirty="0">
                <a:solidFill>
                  <a:schemeClr val="tx1"/>
                </a:solidFill>
              </a:rPr>
              <a:t>индивидуальной</a:t>
            </a:r>
            <a:r>
              <a:rPr sz="2100" spc="11" dirty="0">
                <a:solidFill>
                  <a:schemeClr val="tx1"/>
                </a:solidFill>
              </a:rPr>
              <a:t> </a:t>
            </a:r>
            <a:r>
              <a:rPr sz="2100" spc="-15" dirty="0">
                <a:solidFill>
                  <a:schemeClr val="tx1"/>
                </a:solidFill>
              </a:rPr>
              <a:t>защиты</a:t>
            </a:r>
            <a:endParaRPr sz="2100" dirty="0">
              <a:solidFill>
                <a:schemeClr val="tx1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624739"/>
            <a:ext cx="4572000" cy="15187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7BF877B-F7BB-4584-99BC-42D9815E5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554" y="173333"/>
            <a:ext cx="659877" cy="621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DB14C9-C052-4094-8BF1-5E5F15C7C5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430" y="173333"/>
            <a:ext cx="936000" cy="702000"/>
          </a:xfrm>
          <a:prstGeom prst="rect">
            <a:avLst/>
          </a:prstGeom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43E1C038-1DB8-4BD1-9481-F3024C8B9035}"/>
              </a:ext>
            </a:extLst>
          </p:cNvPr>
          <p:cNvSpPr/>
          <p:nvPr/>
        </p:nvSpPr>
        <p:spPr>
          <a:xfrm flipH="1">
            <a:off x="4572000" y="3624739"/>
            <a:ext cx="4572000" cy="15187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083D725-A8DB-4B1D-8225-77022D2D68D5}"/>
              </a:ext>
            </a:extLst>
          </p:cNvPr>
          <p:cNvSpPr/>
          <p:nvPr/>
        </p:nvSpPr>
        <p:spPr>
          <a:xfrm>
            <a:off x="750577" y="974250"/>
            <a:ext cx="7642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2B2B"/>
                </a:solidFill>
                <a:latin typeface="PT Sans"/>
              </a:rPr>
              <a:t>Типовые нормы выдачи работникам СИЗ по отраслям заменят. Введут единые нормы, в которых перечень СИЗ будет зависеть от вредных факторов на рабочем месте. Старыми нормами можно будет пользоваться до 31 декабря 2024 года.</a:t>
            </a:r>
            <a:endParaRPr lang="ru-RU" b="1" i="0" dirty="0">
              <a:solidFill>
                <a:srgbClr val="2B2B2B"/>
              </a:solidFill>
              <a:effectLst/>
              <a:latin typeface="PT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8B4AEF1-7888-465D-98FA-217CFFE552F4}"/>
              </a:ext>
            </a:extLst>
          </p:cNvPr>
          <p:cNvSpPr/>
          <p:nvPr/>
        </p:nvSpPr>
        <p:spPr>
          <a:xfrm>
            <a:off x="361123" y="2175453"/>
            <a:ext cx="8032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2B2B"/>
                </a:solidFill>
                <a:latin typeface="PT Sans"/>
              </a:rPr>
              <a:t>В соответствии с ч. 4 ст. 221 новой редакции ТК работодатели будут утверждать собственные нормы бесплатной выдачи СИЗ, руководствуясь едиными нормами, а также результатами СОУТ и процедуры оценки рисков.</a:t>
            </a:r>
            <a:endParaRPr lang="ru-RU" b="1" i="0" dirty="0">
              <a:solidFill>
                <a:srgbClr val="2B2B2B"/>
              </a:solidFill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5751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4239A1F-1431-40AE-B0B3-A802F9CD9B0C}"/>
              </a:ext>
            </a:extLst>
          </p:cNvPr>
          <p:cNvSpPr/>
          <p:nvPr/>
        </p:nvSpPr>
        <p:spPr>
          <a:xfrm>
            <a:off x="217754" y="887701"/>
            <a:ext cx="829759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endParaRPr lang="ru-RU" sz="1900" b="1" dirty="0">
              <a:solidFill>
                <a:srgbClr val="2B2B2B"/>
              </a:solidFill>
              <a:latin typeface="PT Sans"/>
            </a:endParaRPr>
          </a:p>
          <a:p>
            <a:pPr algn="ctr"/>
            <a:r>
              <a:rPr lang="ru-RU" sz="1900" b="1" dirty="0" smtClean="0">
                <a:solidFill>
                  <a:srgbClr val="2B2B2B"/>
                </a:solidFill>
                <a:latin typeface="PT Sans"/>
              </a:rPr>
              <a:t>В </a:t>
            </a:r>
            <a:r>
              <a:rPr lang="ru-RU" sz="1900" b="1" dirty="0">
                <a:solidFill>
                  <a:srgbClr val="2B2B2B"/>
                </a:solidFill>
                <a:latin typeface="PT Sans"/>
              </a:rPr>
              <a:t>свою очередь, если работодатель не обеспечил работника средствами индивидуальной и коллективной защиты, он не может требовать от них выполнения трудовых обязанностей. В такой ситуации работнику будут оформлять простой с оплатой в размере средней заработной платы. </a:t>
            </a:r>
          </a:p>
          <a:p>
            <a:pPr algn="ctr"/>
            <a:r>
              <a:rPr lang="ru-RU" sz="1900" b="1" dirty="0">
                <a:solidFill>
                  <a:srgbClr val="2B2B2B"/>
                </a:solidFill>
                <a:latin typeface="PT Sans"/>
              </a:rPr>
              <a:t>Это указано в ч. 6 ст. 216.1 нового десятого раздела.</a:t>
            </a:r>
            <a:endParaRPr lang="ru-RU" sz="1900" b="1" i="0" dirty="0">
              <a:solidFill>
                <a:srgbClr val="2B2B2B"/>
              </a:solidFill>
              <a:effectLst/>
              <a:latin typeface="PT Sans"/>
            </a:endParaRPr>
          </a:p>
        </p:txBody>
      </p:sp>
      <p:pic>
        <p:nvPicPr>
          <p:cNvPr id="2050" name="Picture 2" descr="Можно ли отстранить от работы за неиспользование спецодежды">
            <a:extLst>
              <a:ext uri="{FF2B5EF4-FFF2-40B4-BE49-F238E27FC236}">
                <a16:creationId xmlns:a16="http://schemas.microsoft.com/office/drawing/2014/main" xmlns="" id="{8751030E-3251-482A-B3FF-2F015CCEC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6463" y="966811"/>
            <a:ext cx="5091074" cy="2421731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0D6FBD-10D2-4D67-8CFA-4CED1BC27996}"/>
              </a:ext>
            </a:extLst>
          </p:cNvPr>
          <p:cNvSpPr/>
          <p:nvPr/>
        </p:nvSpPr>
        <p:spPr>
          <a:xfrm>
            <a:off x="1925422" y="238684"/>
            <a:ext cx="67435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2B2B"/>
                </a:solidFill>
                <a:latin typeface="PT Sans"/>
              </a:rPr>
              <a:t>По новым нормам - если сотрудник откажется применять СИЗ, его можно будет отстранить от работы без сохранения заработной платы. </a:t>
            </a:r>
          </a:p>
        </p:txBody>
      </p:sp>
    </p:spTree>
    <p:extLst>
      <p:ext uri="{BB962C8B-B14F-4D97-AF65-F5344CB8AC3E}">
        <p14:creationId xmlns:p14="http://schemas.microsoft.com/office/powerpoint/2010/main" xmlns="" val="1860978329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D1326EC9-5CD2-432F-8DCA-A68D09D96C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xmlns="" id="{8D189AB9-9A22-4F75-B808-9C2E47BA41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554" y="173333"/>
            <a:ext cx="659877" cy="621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397BD3D9-A6F6-494B-BAC4-EE8C374716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430" y="173333"/>
            <a:ext cx="936000" cy="702000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98970172-1EB3-478F-95ED-BE8C5F7A4B59}"/>
              </a:ext>
            </a:extLst>
          </p:cNvPr>
          <p:cNvSpPr/>
          <p:nvPr/>
        </p:nvSpPr>
        <p:spPr>
          <a:xfrm>
            <a:off x="2098306" y="528875"/>
            <a:ext cx="5697869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Рекомендации по учету микроповреждений (микротравм) работников 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A6DFAE83-E25E-4FF8-889D-3ACD197239CE}"/>
              </a:ext>
            </a:extLst>
          </p:cNvPr>
          <p:cNvSpPr/>
          <p:nvPr/>
        </p:nvSpPr>
        <p:spPr>
          <a:xfrm>
            <a:off x="199982" y="1137591"/>
            <a:ext cx="894401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  <a:latin typeface="PT Sans"/>
              </a:rPr>
              <a:t>1 шаг. </a:t>
            </a:r>
            <a:r>
              <a:rPr lang="ru-RU" sz="1600" dirty="0">
                <a:latin typeface="PT Sans"/>
              </a:rPr>
              <a:t>Основанием для регистрации микроповреждения (микротравмы) работника и рассмотрения обстоятельств и причин является обращение пострадавшего работника к своему непосредственному руководителю, работодателю. При обращении пострадавшего к медицинскому работнику организации, </a:t>
            </a:r>
            <a:r>
              <a:rPr lang="ru-RU" sz="1600" dirty="0" err="1">
                <a:latin typeface="PT Sans"/>
              </a:rPr>
              <a:t>мед.работник</a:t>
            </a:r>
            <a:r>
              <a:rPr lang="ru-RU" sz="1600" dirty="0">
                <a:latin typeface="PT Sans"/>
              </a:rPr>
              <a:t> должен уведомить руководителя пострадавшего.</a:t>
            </a:r>
          </a:p>
          <a:p>
            <a:endParaRPr lang="ru-RU" sz="1600" dirty="0">
              <a:latin typeface="PT Sans"/>
            </a:endParaRPr>
          </a:p>
          <a:p>
            <a:r>
              <a:rPr lang="ru-RU" sz="1600" b="1" dirty="0">
                <a:solidFill>
                  <a:schemeClr val="accent1"/>
                </a:solidFill>
                <a:latin typeface="PT Sans"/>
              </a:rPr>
              <a:t>2 шаг. 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/>
              </a:rPr>
              <a:t>О</a:t>
            </a:r>
            <a:r>
              <a:rPr lang="ru-RU" sz="1600" dirty="0">
                <a:latin typeface="PT Sans"/>
              </a:rPr>
              <a:t>рганизовать рассмотрение обстоятельств, выявление причин, приводящих к микроповреждениям (микротравмам) работников, и фиксацию результатов рассмотрения в Справке о рассмотрении обстоятельств и причин, приведших к возникновению микроповреждения (микротравмы) работника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10242" name="Picture 2" descr="Как медработнику договориться с пострадавшим из-за врачебной ошибки  пациентом?">
            <a:extLst>
              <a:ext uri="{FF2B5EF4-FFF2-40B4-BE49-F238E27FC236}">
                <a16:creationId xmlns:a16="http://schemas.microsoft.com/office/drawing/2014/main" xmlns="" id="{0481FB2F-6451-4000-A55D-C8763E75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0ECD4"/>
              </a:clrFrom>
              <a:clrTo>
                <a:srgbClr val="F0ECD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64956"/>
            <a:ext cx="2928926" cy="147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7EC6F07B-1E42-42B2-A9FB-DD0CECAEC572}"/>
              </a:ext>
            </a:extLst>
          </p:cNvPr>
          <p:cNvSpPr/>
          <p:nvPr/>
        </p:nvSpPr>
        <p:spPr>
          <a:xfrm>
            <a:off x="4360966" y="3429006"/>
            <a:ext cx="47830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PT Sans"/>
            </a:endParaRPr>
          </a:p>
          <a:p>
            <a:r>
              <a:rPr lang="ru-RU" sz="1600" b="1" dirty="0">
                <a:solidFill>
                  <a:schemeClr val="accent1"/>
                </a:solidFill>
                <a:latin typeface="PT Sans"/>
              </a:rPr>
              <a:t>3 шаг. </a:t>
            </a:r>
            <a:r>
              <a:rPr lang="ru-RU" sz="1600" dirty="0">
                <a:latin typeface="PT Sans"/>
              </a:rPr>
              <a:t>По итогам регистрируют в журнале и составляют </a:t>
            </a:r>
            <a:r>
              <a:rPr lang="ru-RU" sz="1600" dirty="0">
                <a:solidFill>
                  <a:srgbClr val="C00000"/>
                </a:solidFill>
                <a:latin typeface="PT Sans"/>
              </a:rPr>
              <a:t>ПЛАН мероприятий </a:t>
            </a:r>
            <a:r>
              <a:rPr lang="ru-RU" sz="1600" dirty="0">
                <a:latin typeface="PT Sans"/>
              </a:rPr>
              <a:t>по устранению причин, приведших к микротравме.</a:t>
            </a:r>
            <a:endParaRPr lang="ru-RU" sz="16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701827F-BC04-4E73-9479-AA3535DA3B7A}"/>
              </a:ext>
            </a:extLst>
          </p:cNvPr>
          <p:cNvSpPr/>
          <p:nvPr/>
        </p:nvSpPr>
        <p:spPr>
          <a:xfrm>
            <a:off x="1955801" y="214589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SegoeUI"/>
              </a:rPr>
              <a:t>Приказ Минтруда России № 632н от 15 сентября 2021 г.</a:t>
            </a:r>
            <a:endParaRPr lang="ru-RU" b="1" i="0" dirty="0">
              <a:solidFill>
                <a:srgbClr val="000000"/>
              </a:solidFill>
              <a:effectLst/>
              <a:latin typeface="SegoeUI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4D200EC-3A54-4233-9AEA-2F75EABF29EF}"/>
              </a:ext>
            </a:extLst>
          </p:cNvPr>
          <p:cNvSpPr/>
          <p:nvPr/>
        </p:nvSpPr>
        <p:spPr>
          <a:xfrm>
            <a:off x="4261344" y="4703953"/>
            <a:ext cx="50447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SegoeUI"/>
              </a:rPr>
              <a:t>Приказ вступил в силу с 1 марта 2022 года.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435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B834317-83AE-47E1-B1A0-2362A57AB7B0}"/>
              </a:ext>
            </a:extLst>
          </p:cNvPr>
          <p:cNvSpPr/>
          <p:nvPr/>
        </p:nvSpPr>
        <p:spPr>
          <a:xfrm>
            <a:off x="2008549" y="424823"/>
            <a:ext cx="67435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2B2B"/>
                </a:solidFill>
                <a:latin typeface="PT Sans"/>
              </a:rPr>
              <a:t>Работодатель обязан приостановить работу, если по результатам </a:t>
            </a:r>
            <a:r>
              <a:rPr lang="ru-RU" b="1" dirty="0" err="1">
                <a:solidFill>
                  <a:srgbClr val="2B2B2B"/>
                </a:solidFill>
                <a:latin typeface="PT Sans"/>
              </a:rPr>
              <a:t>спецоценке</a:t>
            </a:r>
            <a:r>
              <a:rPr lang="ru-RU" b="1" dirty="0">
                <a:solidFill>
                  <a:srgbClr val="2B2B2B"/>
                </a:solidFill>
                <a:latin typeface="PT Sans"/>
              </a:rPr>
              <a:t> условиям труда на рабочем месте присвоен 4 класс.</a:t>
            </a:r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Во вредных условиях труда работают более 20% россиян | Рабочий университет  им. И.Б. Хлебникова">
            <a:extLst>
              <a:ext uri="{FF2B5EF4-FFF2-40B4-BE49-F238E27FC236}">
                <a16:creationId xmlns:a16="http://schemas.microsoft.com/office/drawing/2014/main" xmlns="" id="{6BB927A6-B54B-4FEC-8984-F74E32C85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20585"/>
            <a:ext cx="7620000" cy="3214688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8907531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pic>
        <p:nvPicPr>
          <p:cNvPr id="8" name="Picture 6" descr="F:\и снова\может пригодится\figure-podium-speaking.jpg">
            <a:extLst>
              <a:ext uri="{FF2B5EF4-FFF2-40B4-BE49-F238E27FC236}">
                <a16:creationId xmlns:a16="http://schemas.microsoft.com/office/drawing/2014/main" xmlns="" id="{03E2F95B-8CE9-4C07-8C56-731A338AB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45813" y="2144871"/>
            <a:ext cx="2782887" cy="2742010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F278B2D-BE72-4A38-B048-99E40A071155}"/>
              </a:ext>
            </a:extLst>
          </p:cNvPr>
          <p:cNvSpPr/>
          <p:nvPr/>
        </p:nvSpPr>
        <p:spPr>
          <a:xfrm>
            <a:off x="1813631" y="1071264"/>
            <a:ext cx="633670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ru-RU" sz="4000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Спасибо за внимание!</a:t>
            </a:r>
            <a:endParaRPr lang="ru-RU" sz="3600" b="1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777152-FB5E-42D6-8561-03E469347C72}"/>
              </a:ext>
            </a:extLst>
          </p:cNvPr>
          <p:cNvSpPr txBox="1"/>
          <p:nvPr/>
        </p:nvSpPr>
        <p:spPr>
          <a:xfrm>
            <a:off x="2337670" y="2363915"/>
            <a:ext cx="5288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Работы Вам без травм и аварий!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B4476A0-8710-462A-85E0-42F5768A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55435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1298</Words>
  <PresentationFormat>Экран (16:9)</PresentationFormat>
  <Paragraphs>176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семь «золотых» правил концепции «vision zero»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Приказ Минтруда России  от 29.10.2021 г. №772н  "Об утверждении основных требований к порядку разработки и содержанию правил и инструкций по охране труда, разрабатываемых работодателем"    </vt:lpstr>
      <vt:lpstr>Слайд 14</vt:lpstr>
      <vt:lpstr>Слайд 15</vt:lpstr>
      <vt:lpstr>Слайд 16</vt:lpstr>
      <vt:lpstr>Слайд 17</vt:lpstr>
      <vt:lpstr>Слайд 18</vt:lpstr>
      <vt:lpstr>Слайд 19</vt:lpstr>
      <vt:lpstr>Глава 36.2. Расследование, оформление (рассмотрение) учет  микроповреждений (микротравм), профессиональных  заболеваний, несчастных случаев</vt:lpstr>
      <vt:lpstr>Статья 220. Обеспечение  работников средствами  индивидуальной защиты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общая </dc:title>
  <dc:creator>Пользователь</dc:creator>
  <cp:lastModifiedBy>UseR7</cp:lastModifiedBy>
  <cp:revision>23</cp:revision>
  <dcterms:created xsi:type="dcterms:W3CDTF">2022-03-22T06:34:24Z</dcterms:created>
  <dcterms:modified xsi:type="dcterms:W3CDTF">2022-04-08T09:39:14Z</dcterms:modified>
</cp:coreProperties>
</file>